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Inter Bold" charset="1" panose="020B0802030000000004"/>
      <p:regular r:id="rId18"/>
    </p:embeddedFont>
    <p:embeddedFont>
      <p:font typeface="Open Sans" charset="1" panose="00000000000000000000"/>
      <p:regular r:id="rId19"/>
    </p:embeddedFont>
    <p:embeddedFont>
      <p:font typeface="Open Sans Bold" charset="1" panose="00000000000000000000"/>
      <p:regular r:id="rId20"/>
    </p:embeddedFont>
    <p:embeddedFont>
      <p:font typeface="Open Sans Semi-Bold" charset="1" panose="00000000000000000000"/>
      <p:regular r:id="rId21"/>
    </p:embeddedFont>
    <p:embeddedFont>
      <p:font typeface="Inter Ultra-Bold" charset="1" panose="02000503000000020004"/>
      <p:regular r:id="rId22"/>
    </p:embeddedFont>
    <p:embeddedFont>
      <p:font typeface="Canva Sans Bold" charset="1" panose="020B0803030501040103"/>
      <p:regular r:id="rId23"/>
    </p:embeddedFont>
    <p:embeddedFont>
      <p:font typeface="Inter Heavy" charset="1" panose="02000503000000020004"/>
      <p:regular r:id="rId24"/>
    </p:embeddedFont>
    <p:embeddedFont>
      <p:font typeface="Montserrat Semi-Bold" charset="1" panose="000007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785978" y="1231643"/>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5553371"/>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2" id="12"/>
          <p:cNvGrpSpPr/>
          <p:nvPr/>
        </p:nvGrpSpPr>
        <p:grpSpPr>
          <a:xfrm rot="0">
            <a:off x="15972039" y="656036"/>
            <a:ext cx="1241303" cy="575606"/>
            <a:chOff x="0" y="0"/>
            <a:chExt cx="326928" cy="151600"/>
          </a:xfrm>
        </p:grpSpPr>
        <p:sp>
          <p:nvSpPr>
            <p:cNvPr name="Freeform 13" id="13"/>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4" id="14"/>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5" id="15"/>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298495" y="2849873"/>
            <a:ext cx="14166687" cy="2023741"/>
          </a:xfrm>
          <a:prstGeom prst="rect">
            <a:avLst/>
          </a:prstGeom>
        </p:spPr>
        <p:txBody>
          <a:bodyPr anchor="t" rtlCol="false" tIns="0" lIns="0" bIns="0" rIns="0">
            <a:spAutoFit/>
          </a:bodyPr>
          <a:lstStyle/>
          <a:p>
            <a:pPr algn="l">
              <a:lnSpc>
                <a:spcPts val="16555"/>
              </a:lnSpc>
            </a:pPr>
            <a:r>
              <a:rPr lang="en-US" sz="11825">
                <a:solidFill>
                  <a:srgbClr val="17726D"/>
                </a:solidFill>
                <a:latin typeface="Inter Bold"/>
                <a:ea typeface="Inter Bold"/>
                <a:cs typeface="Inter Bold"/>
                <a:sym typeface="Inter Bold"/>
              </a:rPr>
              <a:t>OMNI        SE </a:t>
            </a:r>
          </a:p>
        </p:txBody>
      </p:sp>
      <p:sp>
        <p:nvSpPr>
          <p:cNvPr name="TextBox 17" id="17"/>
          <p:cNvSpPr txBox="true"/>
          <p:nvPr/>
        </p:nvSpPr>
        <p:spPr>
          <a:xfrm rot="0">
            <a:off x="1074658" y="9213231"/>
            <a:ext cx="2012164"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a:ea typeface="Open Sans"/>
                <a:cs typeface="Open Sans"/>
                <a:sym typeface="Open Sans"/>
              </a:rPr>
              <a:t>9910977193</a:t>
            </a:r>
          </a:p>
        </p:txBody>
      </p:sp>
      <p:sp>
        <p:nvSpPr>
          <p:cNvPr name="TextBox 18" id="18"/>
          <p:cNvSpPr txBox="true"/>
          <p:nvPr/>
        </p:nvSpPr>
        <p:spPr>
          <a:xfrm rot="0">
            <a:off x="1074658" y="8881603"/>
            <a:ext cx="2012164"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Bold"/>
                <a:ea typeface="Open Sans Bold"/>
                <a:cs typeface="Open Sans Bold"/>
                <a:sym typeface="Open Sans Bold"/>
              </a:rPr>
              <a:t>Telephone</a:t>
            </a:r>
          </a:p>
        </p:txBody>
      </p:sp>
      <p:sp>
        <p:nvSpPr>
          <p:cNvPr name="TextBox 19" id="19"/>
          <p:cNvSpPr txBox="true"/>
          <p:nvPr/>
        </p:nvSpPr>
        <p:spPr>
          <a:xfrm rot="0">
            <a:off x="3575225" y="9213231"/>
            <a:ext cx="2725663" cy="605155"/>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a:ea typeface="Open Sans"/>
                <a:cs typeface="Open Sans"/>
                <a:sym typeface="Open Sans"/>
              </a:rPr>
              <a:t>VIT Chennai ,  Kelambakkam - Chennai, Tamil Nadu </a:t>
            </a:r>
          </a:p>
        </p:txBody>
      </p:sp>
      <p:sp>
        <p:nvSpPr>
          <p:cNvPr name="TextBox 20" id="20"/>
          <p:cNvSpPr txBox="true"/>
          <p:nvPr/>
        </p:nvSpPr>
        <p:spPr>
          <a:xfrm rot="0">
            <a:off x="3575225" y="8881603"/>
            <a:ext cx="2725663"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Bold"/>
                <a:ea typeface="Open Sans Bold"/>
                <a:cs typeface="Open Sans Bold"/>
                <a:sym typeface="Open Sans Bold"/>
              </a:rPr>
              <a:t>Address</a:t>
            </a:r>
          </a:p>
        </p:txBody>
      </p:sp>
      <p:sp>
        <p:nvSpPr>
          <p:cNvPr name="TextBox 21" id="21"/>
          <p:cNvSpPr txBox="true"/>
          <p:nvPr/>
        </p:nvSpPr>
        <p:spPr>
          <a:xfrm rot="0">
            <a:off x="14344595" y="8862553"/>
            <a:ext cx="2868747" cy="368301"/>
          </a:xfrm>
          <a:prstGeom prst="rect">
            <a:avLst/>
          </a:prstGeom>
        </p:spPr>
        <p:txBody>
          <a:bodyPr anchor="t" rtlCol="false" tIns="0" lIns="0" bIns="0" rIns="0">
            <a:spAutoFit/>
          </a:bodyPr>
          <a:lstStyle/>
          <a:p>
            <a:pPr algn="r" marL="0" indent="0" lvl="0">
              <a:lnSpc>
                <a:spcPts val="3099"/>
              </a:lnSpc>
            </a:pPr>
            <a:r>
              <a:rPr lang="en-US" sz="1999">
                <a:solidFill>
                  <a:srgbClr val="000000"/>
                </a:solidFill>
                <a:latin typeface="Open Sans Bold"/>
                <a:ea typeface="Open Sans Bold"/>
                <a:cs typeface="Open Sans Bold"/>
                <a:sym typeface="Open Sans Bold"/>
              </a:rPr>
              <a:t>July 2024</a:t>
            </a:r>
          </a:p>
        </p:txBody>
      </p:sp>
      <p:sp>
        <p:nvSpPr>
          <p:cNvPr name="TextBox 22" id="22"/>
          <p:cNvSpPr txBox="true"/>
          <p:nvPr/>
        </p:nvSpPr>
        <p:spPr>
          <a:xfrm rot="0">
            <a:off x="2080740" y="5496221"/>
            <a:ext cx="8069342" cy="976630"/>
          </a:xfrm>
          <a:prstGeom prst="rect">
            <a:avLst/>
          </a:prstGeom>
        </p:spPr>
        <p:txBody>
          <a:bodyPr anchor="t" rtlCol="false" tIns="0" lIns="0" bIns="0" rIns="0">
            <a:spAutoFit/>
          </a:bodyPr>
          <a:lstStyle/>
          <a:p>
            <a:pPr algn="l" marL="0" indent="0" lvl="0">
              <a:lnSpc>
                <a:spcPts val="3919"/>
              </a:lnSpc>
            </a:pPr>
            <a:r>
              <a:rPr lang="en-US" sz="2799" spc="207">
                <a:solidFill>
                  <a:srgbClr val="000000"/>
                </a:solidFill>
                <a:latin typeface="Open Sans Semi-Bold"/>
                <a:ea typeface="Open Sans Semi-Bold"/>
                <a:cs typeface="Open Sans Semi-Bold"/>
                <a:sym typeface="Open Sans Semi-Bold"/>
              </a:rPr>
              <a:t>THE ONLY HAPTIC GLOVE YOU’LL EVER NEED</a:t>
            </a:r>
          </a:p>
        </p:txBody>
      </p:sp>
      <p:sp>
        <p:nvSpPr>
          <p:cNvPr name="TextBox 23" id="23"/>
          <p:cNvSpPr txBox="true"/>
          <p:nvPr/>
        </p:nvSpPr>
        <p:spPr>
          <a:xfrm rot="0">
            <a:off x="1074658" y="981075"/>
            <a:ext cx="3191396" cy="422275"/>
          </a:xfrm>
          <a:prstGeom prst="rect">
            <a:avLst/>
          </a:prstGeom>
        </p:spPr>
        <p:txBody>
          <a:bodyPr anchor="t" rtlCol="false" tIns="0" lIns="0" bIns="0" rIns="0">
            <a:spAutoFit/>
          </a:bodyPr>
          <a:lstStyle/>
          <a:p>
            <a:pPr algn="l">
              <a:lnSpc>
                <a:spcPts val="3499"/>
              </a:lnSpc>
            </a:pPr>
            <a:r>
              <a:rPr lang="en-US" sz="2499">
                <a:solidFill>
                  <a:srgbClr val="000000"/>
                </a:solidFill>
                <a:latin typeface="Open Sans Semi-Bold"/>
                <a:ea typeface="Open Sans Semi-Bold"/>
                <a:cs typeface="Open Sans Semi-Bold"/>
                <a:sym typeface="Open Sans Semi-Bold"/>
              </a:rPr>
              <a:t>OmniVRse</a:t>
            </a:r>
          </a:p>
        </p:txBody>
      </p:sp>
      <p:sp>
        <p:nvSpPr>
          <p:cNvPr name="TextBox 24" id="24"/>
          <p:cNvSpPr txBox="true"/>
          <p:nvPr/>
        </p:nvSpPr>
        <p:spPr>
          <a:xfrm rot="0">
            <a:off x="5423052" y="2522837"/>
            <a:ext cx="14166687" cy="2620663"/>
          </a:xfrm>
          <a:prstGeom prst="rect">
            <a:avLst/>
          </a:prstGeom>
        </p:spPr>
        <p:txBody>
          <a:bodyPr anchor="t" rtlCol="false" tIns="0" lIns="0" bIns="0" rIns="0">
            <a:spAutoFit/>
          </a:bodyPr>
          <a:lstStyle/>
          <a:p>
            <a:pPr algn="l">
              <a:lnSpc>
                <a:spcPts val="21454"/>
              </a:lnSpc>
            </a:pPr>
            <a:r>
              <a:rPr lang="en-US" sz="15324">
                <a:solidFill>
                  <a:srgbClr val="17726D"/>
                </a:solidFill>
                <a:latin typeface="Inter Bold"/>
                <a:ea typeface="Inter Bold"/>
                <a:cs typeface="Inter Bold"/>
                <a:sym typeface="Inter Bold"/>
              </a:rPr>
              <a:t>VR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86411" y="2105463"/>
            <a:ext cx="7956703" cy="7956703"/>
          </a:xfrm>
          <a:prstGeom prst="rect">
            <a:avLst/>
          </a:prstGeom>
        </p:spPr>
      </p:pic>
      <p:grpSp>
        <p:nvGrpSpPr>
          <p:cNvPr name="Group 3" id="3"/>
          <p:cNvGrpSpPr/>
          <p:nvPr/>
        </p:nvGrpSpPr>
        <p:grpSpPr>
          <a:xfrm rot="0">
            <a:off x="8510867" y="457494"/>
            <a:ext cx="9777133" cy="1495425"/>
            <a:chOff x="0" y="0"/>
            <a:chExt cx="2575047" cy="393857"/>
          </a:xfrm>
        </p:grpSpPr>
        <p:sp>
          <p:nvSpPr>
            <p:cNvPr name="Freeform 4" id="4"/>
            <p:cNvSpPr/>
            <p:nvPr/>
          </p:nvSpPr>
          <p:spPr>
            <a:xfrm flipH="false" flipV="false" rot="0">
              <a:off x="0" y="0"/>
              <a:ext cx="2575047" cy="393857"/>
            </a:xfrm>
            <a:custGeom>
              <a:avLst/>
              <a:gdLst/>
              <a:ahLst/>
              <a:cxnLst/>
              <a:rect r="r" b="b" t="t" l="l"/>
              <a:pathLst>
                <a:path h="393857" w="2575047">
                  <a:moveTo>
                    <a:pt x="0" y="0"/>
                  </a:moveTo>
                  <a:lnTo>
                    <a:pt x="2575047" y="0"/>
                  </a:lnTo>
                  <a:lnTo>
                    <a:pt x="2575047" y="393857"/>
                  </a:lnTo>
                  <a:lnTo>
                    <a:pt x="0" y="393857"/>
                  </a:lnTo>
                  <a:close/>
                </a:path>
              </a:pathLst>
            </a:custGeom>
            <a:solidFill>
              <a:srgbClr val="17726D"/>
            </a:solidFill>
          </p:spPr>
        </p:sp>
        <p:sp>
          <p:nvSpPr>
            <p:cNvPr name="TextBox 5" id="5"/>
            <p:cNvSpPr txBox="true"/>
            <p:nvPr/>
          </p:nvSpPr>
          <p:spPr>
            <a:xfrm>
              <a:off x="0" y="-47625"/>
              <a:ext cx="2575047" cy="441482"/>
            </a:xfrm>
            <a:prstGeom prst="rect">
              <a:avLst/>
            </a:prstGeom>
          </p:spPr>
          <p:txBody>
            <a:bodyPr anchor="ctr" rtlCol="false" tIns="50800" lIns="50800" bIns="50800" rIns="50800"/>
            <a:lstStyle/>
            <a:p>
              <a:pPr algn="ctr">
                <a:lnSpc>
                  <a:spcPts val="2479"/>
                </a:lnSpc>
              </a:pPr>
            </a:p>
          </p:txBody>
        </p:sp>
      </p:grpSp>
      <p:grpSp>
        <p:nvGrpSpPr>
          <p:cNvPr name="Group 6" id="6"/>
          <p:cNvGrpSpPr/>
          <p:nvPr/>
        </p:nvGrpSpPr>
        <p:grpSpPr>
          <a:xfrm rot="0">
            <a:off x="15516967" y="7065996"/>
            <a:ext cx="4384608" cy="438460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aphicFrame>
        <p:nvGraphicFramePr>
          <p:cNvPr name="Table 9" id="9"/>
          <p:cNvGraphicFramePr>
            <a:graphicFrameLocks noGrp="true"/>
          </p:cNvGraphicFramePr>
          <p:nvPr/>
        </p:nvGraphicFramePr>
        <p:xfrm>
          <a:off x="8510867" y="6029499"/>
          <a:ext cx="8748433" cy="3664654"/>
        </p:xfrm>
        <a:graphic>
          <a:graphicData uri="http://schemas.openxmlformats.org/drawingml/2006/table">
            <a:tbl>
              <a:tblPr/>
              <a:tblGrid>
                <a:gridCol w="3541777"/>
                <a:gridCol w="5206656"/>
              </a:tblGrid>
              <a:tr h="1778370">
                <a:tc>
                  <a:txBody>
                    <a:bodyPr anchor="t" rtlCol="false"/>
                    <a:lstStyle/>
                    <a:p>
                      <a:pPr algn="ctr">
                        <a:lnSpc>
                          <a:spcPts val="8400"/>
                        </a:lnSpc>
                        <a:defRPr/>
                      </a:pPr>
                      <a:r>
                        <a:rPr lang="en-US" sz="6000">
                          <a:solidFill>
                            <a:srgbClr val="FFFFFF"/>
                          </a:solidFill>
                          <a:latin typeface="Inter Bold"/>
                          <a:ea typeface="Inter Bold"/>
                          <a:cs typeface="Inter Bold"/>
                          <a:sym typeface="Inter Bold"/>
                        </a:rPr>
                        <a:t>$3,000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17726D"/>
                    </a:solidFill>
                  </a:tcPr>
                </a:tc>
                <a:tc>
                  <a:txBody>
                    <a:bodyPr anchor="t" rtlCol="false"/>
                    <a:lstStyle/>
                    <a:p>
                      <a:pPr algn="l">
                        <a:lnSpc>
                          <a:spcPts val="5319"/>
                        </a:lnSpc>
                        <a:defRPr/>
                      </a:pPr>
                      <a:r>
                        <a:rPr lang="en-US" sz="3799">
                          <a:solidFill>
                            <a:srgbClr val="000000"/>
                          </a:solidFill>
                          <a:latin typeface="Open Sans Bold"/>
                          <a:ea typeface="Open Sans Bold"/>
                          <a:cs typeface="Open Sans Bold"/>
                          <a:sym typeface="Open Sans Bold"/>
                        </a:rPr>
                        <a:t>VRgluv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86284">
                <a:tc>
                  <a:txBody>
                    <a:bodyPr anchor="t" rtlCol="false"/>
                    <a:lstStyle/>
                    <a:p>
                      <a:pPr algn="ctr">
                        <a:lnSpc>
                          <a:spcPts val="8400"/>
                        </a:lnSpc>
                        <a:defRPr/>
                      </a:pPr>
                      <a:r>
                        <a:rPr lang="en-US" sz="6000">
                          <a:solidFill>
                            <a:srgbClr val="000000"/>
                          </a:solidFill>
                          <a:latin typeface="Inter Bold"/>
                          <a:ea typeface="Inter Bold"/>
                          <a:cs typeface="Inter Bold"/>
                          <a:sym typeface="Inter Bold"/>
                        </a:rPr>
                        <a:t>$4,500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AE4D2"/>
                    </a:solidFill>
                  </a:tcPr>
                </a:tc>
                <a:tc>
                  <a:txBody>
                    <a:bodyPr anchor="t" rtlCol="false"/>
                    <a:lstStyle/>
                    <a:p>
                      <a:pPr algn="l">
                        <a:lnSpc>
                          <a:spcPts val="5459"/>
                        </a:lnSpc>
                        <a:defRPr/>
                      </a:pPr>
                      <a:r>
                        <a:rPr lang="en-US" sz="3899">
                          <a:solidFill>
                            <a:srgbClr val="000000"/>
                          </a:solidFill>
                          <a:latin typeface="Open Sans Bold"/>
                          <a:ea typeface="Open Sans Bold"/>
                          <a:cs typeface="Open Sans Bold"/>
                          <a:sym typeface="Open Sans Bold"/>
                        </a:rPr>
                        <a:t>SenseGlove Nova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839945" y="552744"/>
            <a:ext cx="7670922" cy="798196"/>
          </a:xfrm>
          <a:prstGeom prst="rect">
            <a:avLst/>
          </a:prstGeom>
        </p:spPr>
        <p:txBody>
          <a:bodyPr anchor="t" rtlCol="false" tIns="0" lIns="0" bIns="0" rIns="0">
            <a:spAutoFit/>
          </a:bodyPr>
          <a:lstStyle/>
          <a:p>
            <a:pPr algn="l">
              <a:lnSpc>
                <a:spcPts val="6195"/>
              </a:lnSpc>
            </a:pPr>
            <a:r>
              <a:rPr lang="en-US" sz="5900">
                <a:solidFill>
                  <a:srgbClr val="17726D"/>
                </a:solidFill>
                <a:latin typeface="Inter Bold"/>
                <a:ea typeface="Inter Bold"/>
                <a:cs typeface="Inter Bold"/>
                <a:sym typeface="Inter Bold"/>
              </a:rPr>
              <a:t>COST EFFICIENCY</a:t>
            </a:r>
          </a:p>
        </p:txBody>
      </p:sp>
      <p:sp>
        <p:nvSpPr>
          <p:cNvPr name="TextBox 11" id="11"/>
          <p:cNvSpPr txBox="true"/>
          <p:nvPr/>
        </p:nvSpPr>
        <p:spPr>
          <a:xfrm rot="0">
            <a:off x="849470" y="1556679"/>
            <a:ext cx="7661397"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Semi-Bold"/>
                <a:ea typeface="Open Sans Semi-Bold"/>
                <a:cs typeface="Open Sans Semi-Bold"/>
                <a:sym typeface="Open Sans Semi-Bold"/>
              </a:rPr>
              <a:t>A COMPARISON</a:t>
            </a:r>
          </a:p>
        </p:txBody>
      </p:sp>
      <p:sp>
        <p:nvSpPr>
          <p:cNvPr name="TextBox 12" id="12"/>
          <p:cNvSpPr txBox="true"/>
          <p:nvPr/>
        </p:nvSpPr>
        <p:spPr>
          <a:xfrm rot="0">
            <a:off x="1568626" y="5302897"/>
            <a:ext cx="5192273" cy="389255"/>
          </a:xfrm>
          <a:prstGeom prst="rect">
            <a:avLst/>
          </a:prstGeom>
        </p:spPr>
        <p:txBody>
          <a:bodyPr anchor="t" rtlCol="false" tIns="0" lIns="0" bIns="0" rIns="0">
            <a:spAutoFit/>
          </a:bodyPr>
          <a:lstStyle/>
          <a:p>
            <a:pPr algn="ctr" marL="0" indent="0" lvl="0">
              <a:lnSpc>
                <a:spcPts val="3220"/>
              </a:lnSpc>
            </a:pPr>
            <a:r>
              <a:rPr lang="en-US" sz="2300" spc="170">
                <a:solidFill>
                  <a:srgbClr val="000000"/>
                </a:solidFill>
                <a:latin typeface="Open Sans Semi-Bold"/>
                <a:ea typeface="Open Sans Semi-Bold"/>
                <a:cs typeface="Open Sans Semi-Bold"/>
                <a:sym typeface="Open Sans Semi-Bold"/>
              </a:rPr>
              <a:t>MORE COST SAVING</a:t>
            </a:r>
          </a:p>
        </p:txBody>
      </p:sp>
      <p:sp>
        <p:nvSpPr>
          <p:cNvPr name="TextBox 13" id="13"/>
          <p:cNvSpPr txBox="true"/>
          <p:nvPr/>
        </p:nvSpPr>
        <p:spPr>
          <a:xfrm rot="0">
            <a:off x="1799441" y="5835027"/>
            <a:ext cx="4730644" cy="1377944"/>
          </a:xfrm>
          <a:prstGeom prst="rect">
            <a:avLst/>
          </a:prstGeom>
        </p:spPr>
        <p:txBody>
          <a:bodyPr anchor="t" rtlCol="false" tIns="0" lIns="0" bIns="0" rIns="0">
            <a:spAutoFit/>
          </a:bodyPr>
          <a:lstStyle/>
          <a:p>
            <a:pPr algn="ctr">
              <a:lnSpc>
                <a:spcPts val="10499"/>
              </a:lnSpc>
            </a:pPr>
            <a:r>
              <a:rPr lang="en-US" sz="9999">
                <a:solidFill>
                  <a:srgbClr val="17726D"/>
                </a:solidFill>
                <a:latin typeface="Inter Heavy"/>
                <a:ea typeface="Inter Heavy"/>
                <a:cs typeface="Inter Heavy"/>
                <a:sym typeface="Inter Heavy"/>
              </a:rPr>
              <a:t>70%</a:t>
            </a:r>
          </a:p>
        </p:txBody>
      </p:sp>
      <p:graphicFrame>
        <p:nvGraphicFramePr>
          <p:cNvPr name="Table 14" id="14"/>
          <p:cNvGraphicFramePr>
            <a:graphicFrameLocks noGrp="true"/>
          </p:cNvGraphicFramePr>
          <p:nvPr/>
        </p:nvGraphicFramePr>
        <p:xfrm>
          <a:off x="8510867" y="2157646"/>
          <a:ext cx="8748433" cy="3663788"/>
        </p:xfrm>
        <a:graphic>
          <a:graphicData uri="http://schemas.openxmlformats.org/drawingml/2006/table">
            <a:tbl>
              <a:tblPr/>
              <a:tblGrid>
                <a:gridCol w="3541777"/>
                <a:gridCol w="5206656"/>
              </a:tblGrid>
              <a:tr h="1777480">
                <a:tc>
                  <a:txBody>
                    <a:bodyPr anchor="t" rtlCol="false"/>
                    <a:lstStyle/>
                    <a:p>
                      <a:pPr algn="ctr">
                        <a:lnSpc>
                          <a:spcPts val="6580"/>
                        </a:lnSpc>
                        <a:defRPr/>
                      </a:pPr>
                      <a:r>
                        <a:rPr lang="en-US" sz="4700">
                          <a:solidFill>
                            <a:srgbClr val="000000"/>
                          </a:solidFill>
                          <a:latin typeface="Inter Bold"/>
                          <a:ea typeface="Inter Bold"/>
                          <a:cs typeface="Inter Bold"/>
                          <a:sym typeface="Inter Bold"/>
                        </a:rPr>
                        <a:t>$1500+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C1FF72"/>
                    </a:solidFill>
                  </a:tcPr>
                </a:tc>
                <a:tc>
                  <a:txBody>
                    <a:bodyPr anchor="t" rtlCol="false"/>
                    <a:lstStyle/>
                    <a:p>
                      <a:pPr algn="l">
                        <a:lnSpc>
                          <a:spcPts val="5599"/>
                        </a:lnSpc>
                        <a:defRPr/>
                      </a:pPr>
                      <a:r>
                        <a:rPr lang="en-US" sz="3999">
                          <a:solidFill>
                            <a:srgbClr val="000000"/>
                          </a:solidFill>
                          <a:latin typeface="Open Sans Bold"/>
                          <a:ea typeface="Open Sans Bold"/>
                          <a:cs typeface="Open Sans Bold"/>
                          <a:sym typeface="Open Sans Bold"/>
                        </a:rPr>
                        <a:t>OmniVRse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1FF72"/>
                    </a:solidFill>
                  </a:tcPr>
                </a:tc>
              </a:tr>
              <a:tr h="1886308">
                <a:tc>
                  <a:txBody>
                    <a:bodyPr anchor="t" rtlCol="false"/>
                    <a:lstStyle/>
                    <a:p>
                      <a:pPr algn="ctr">
                        <a:lnSpc>
                          <a:spcPts val="7000"/>
                        </a:lnSpc>
                        <a:defRPr/>
                      </a:pPr>
                      <a:r>
                        <a:rPr lang="en-US" sz="5000">
                          <a:solidFill>
                            <a:srgbClr val="000000"/>
                          </a:solidFill>
                          <a:latin typeface="Inter Bold"/>
                          <a:ea typeface="Inter Bold"/>
                          <a:cs typeface="Inter Bold"/>
                          <a:sym typeface="Inter Bold"/>
                        </a:rPr>
                        <a:t>$5000+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AE4D2"/>
                    </a:solidFill>
                  </a:tcPr>
                </a:tc>
                <a:tc>
                  <a:txBody>
                    <a:bodyPr anchor="t" rtlCol="false"/>
                    <a:lstStyle/>
                    <a:p>
                      <a:pPr algn="l">
                        <a:lnSpc>
                          <a:spcPts val="5179"/>
                        </a:lnSpc>
                        <a:defRPr/>
                      </a:pPr>
                      <a:r>
                        <a:rPr lang="en-US" sz="3699">
                          <a:solidFill>
                            <a:srgbClr val="000000"/>
                          </a:solidFill>
                          <a:latin typeface="Open Sans Bold"/>
                          <a:ea typeface="Open Sans Bold"/>
                          <a:cs typeface="Open Sans Bold"/>
                          <a:sym typeface="Open Sans Bold"/>
                        </a:rPr>
                        <a:t>HaptX Gloves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39945" y="2690980"/>
            <a:ext cx="16129073" cy="6801722"/>
            <a:chOff x="0" y="0"/>
            <a:chExt cx="2412868" cy="1017520"/>
          </a:xfrm>
        </p:grpSpPr>
        <p:sp>
          <p:nvSpPr>
            <p:cNvPr name="Freeform 3" id="3"/>
            <p:cNvSpPr/>
            <p:nvPr/>
          </p:nvSpPr>
          <p:spPr>
            <a:xfrm flipH="false" flipV="false" rot="0">
              <a:off x="0" y="0"/>
              <a:ext cx="2412868" cy="1017520"/>
            </a:xfrm>
            <a:custGeom>
              <a:avLst/>
              <a:gdLst/>
              <a:ahLst/>
              <a:cxnLst/>
              <a:rect r="r" b="b" t="t" l="l"/>
              <a:pathLst>
                <a:path h="1017520" w="2412868">
                  <a:moveTo>
                    <a:pt x="42720" y="0"/>
                  </a:moveTo>
                  <a:lnTo>
                    <a:pt x="2370148" y="0"/>
                  </a:lnTo>
                  <a:cubicBezTo>
                    <a:pt x="2381478" y="0"/>
                    <a:pt x="2392344" y="4501"/>
                    <a:pt x="2400355" y="12512"/>
                  </a:cubicBezTo>
                  <a:cubicBezTo>
                    <a:pt x="2408367" y="20524"/>
                    <a:pt x="2412868" y="31390"/>
                    <a:pt x="2412868" y="42720"/>
                  </a:cubicBezTo>
                  <a:lnTo>
                    <a:pt x="2412868" y="974800"/>
                  </a:lnTo>
                  <a:cubicBezTo>
                    <a:pt x="2412868" y="998394"/>
                    <a:pt x="2393741" y="1017520"/>
                    <a:pt x="2370148" y="1017520"/>
                  </a:cubicBezTo>
                  <a:lnTo>
                    <a:pt x="42720" y="1017520"/>
                  </a:lnTo>
                  <a:cubicBezTo>
                    <a:pt x="19126" y="1017520"/>
                    <a:pt x="0" y="998394"/>
                    <a:pt x="0" y="974800"/>
                  </a:cubicBezTo>
                  <a:lnTo>
                    <a:pt x="0" y="42720"/>
                  </a:lnTo>
                  <a:cubicBezTo>
                    <a:pt x="0" y="19126"/>
                    <a:pt x="19126" y="0"/>
                    <a:pt x="42720" y="0"/>
                  </a:cubicBezTo>
                  <a:close/>
                </a:path>
              </a:pathLst>
            </a:custGeom>
            <a:solidFill>
              <a:srgbClr val="EAE4D2"/>
            </a:solidFill>
          </p:spPr>
        </p:sp>
        <p:sp>
          <p:nvSpPr>
            <p:cNvPr name="TextBox 4" id="4"/>
            <p:cNvSpPr txBox="true"/>
            <p:nvPr/>
          </p:nvSpPr>
          <p:spPr>
            <a:xfrm>
              <a:off x="0" y="-38100"/>
              <a:ext cx="2412868" cy="1055620"/>
            </a:xfrm>
            <a:prstGeom prst="rect">
              <a:avLst/>
            </a:prstGeom>
          </p:spPr>
          <p:txBody>
            <a:bodyPr anchor="ctr" rtlCol="false" tIns="50800" lIns="50800" bIns="50800" rIns="50800"/>
            <a:lstStyle/>
            <a:p>
              <a:pPr algn="ctr">
                <a:lnSpc>
                  <a:spcPts val="2901"/>
                </a:lnSpc>
              </a:pPr>
            </a:p>
          </p:txBody>
        </p:sp>
      </p:grpSp>
      <p:grpSp>
        <p:nvGrpSpPr>
          <p:cNvPr name="Group 5" id="5"/>
          <p:cNvGrpSpPr/>
          <p:nvPr/>
        </p:nvGrpSpPr>
        <p:grpSpPr>
          <a:xfrm rot="0">
            <a:off x="0" y="457494"/>
            <a:ext cx="18288000" cy="1495425"/>
            <a:chOff x="0" y="0"/>
            <a:chExt cx="4816593" cy="393857"/>
          </a:xfrm>
        </p:grpSpPr>
        <p:sp>
          <p:nvSpPr>
            <p:cNvPr name="Freeform 6" id="6"/>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7" id="7"/>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753309" y="3484485"/>
            <a:ext cx="6728217" cy="796759"/>
          </a:xfrm>
          <a:prstGeom prst="rect">
            <a:avLst/>
          </a:prstGeom>
        </p:spPr>
        <p:txBody>
          <a:bodyPr anchor="t" rtlCol="false" tIns="0" lIns="0" bIns="0" rIns="0">
            <a:spAutoFit/>
          </a:bodyPr>
          <a:lstStyle/>
          <a:p>
            <a:pPr algn="ctr" marL="0" indent="0" lvl="0">
              <a:lnSpc>
                <a:spcPts val="6571"/>
              </a:lnSpc>
              <a:spcBef>
                <a:spcPct val="0"/>
              </a:spcBef>
            </a:pPr>
            <a:r>
              <a:rPr lang="en-US" sz="4693">
                <a:solidFill>
                  <a:srgbClr val="000000"/>
                </a:solidFill>
                <a:latin typeface="Montserrat Semi-Bold"/>
                <a:ea typeface="Montserrat Semi-Bold"/>
                <a:cs typeface="Montserrat Semi-Bold"/>
                <a:sym typeface="Montserrat Semi-Bold"/>
              </a:rPr>
              <a:t>Ashish Ram J A</a:t>
            </a:r>
          </a:p>
        </p:txBody>
      </p:sp>
      <p:sp>
        <p:nvSpPr>
          <p:cNvPr name="TextBox 9" id="9"/>
          <p:cNvSpPr txBox="true"/>
          <p:nvPr/>
        </p:nvSpPr>
        <p:spPr>
          <a:xfrm rot="0">
            <a:off x="1162050" y="765151"/>
            <a:ext cx="8147912" cy="984885"/>
          </a:xfrm>
          <a:prstGeom prst="rect">
            <a:avLst/>
          </a:prstGeom>
        </p:spPr>
        <p:txBody>
          <a:bodyPr anchor="t" rtlCol="false" tIns="0" lIns="0" bIns="0" rIns="0">
            <a:spAutoFit/>
          </a:bodyPr>
          <a:lstStyle/>
          <a:p>
            <a:pPr algn="l">
              <a:lnSpc>
                <a:spcPts val="7560"/>
              </a:lnSpc>
            </a:pPr>
            <a:r>
              <a:rPr lang="en-US" sz="7200">
                <a:solidFill>
                  <a:srgbClr val="FFFFFF"/>
                </a:solidFill>
                <a:latin typeface="Inter Bold"/>
                <a:ea typeface="Inter Bold"/>
                <a:cs typeface="Inter Bold"/>
                <a:sym typeface="Inter Bold"/>
              </a:rPr>
              <a:t>OUR TEAM</a:t>
            </a:r>
          </a:p>
        </p:txBody>
      </p:sp>
      <p:sp>
        <p:nvSpPr>
          <p:cNvPr name="TextBox 10" id="10"/>
          <p:cNvSpPr txBox="true"/>
          <p:nvPr/>
        </p:nvSpPr>
        <p:spPr>
          <a:xfrm rot="0">
            <a:off x="1162050" y="4737091"/>
            <a:ext cx="6429514" cy="755667"/>
          </a:xfrm>
          <a:prstGeom prst="rect">
            <a:avLst/>
          </a:prstGeom>
        </p:spPr>
        <p:txBody>
          <a:bodyPr anchor="t" rtlCol="false" tIns="0" lIns="0" bIns="0" rIns="0">
            <a:spAutoFit/>
          </a:bodyPr>
          <a:lstStyle/>
          <a:p>
            <a:pPr algn="ctr" marL="0" indent="0" lvl="0">
              <a:lnSpc>
                <a:spcPts val="6279"/>
              </a:lnSpc>
              <a:spcBef>
                <a:spcPct val="0"/>
              </a:spcBef>
            </a:pPr>
            <a:r>
              <a:rPr lang="en-US" sz="4485">
                <a:solidFill>
                  <a:srgbClr val="000000"/>
                </a:solidFill>
                <a:latin typeface="Montserrat Semi-Bold"/>
                <a:ea typeface="Montserrat Semi-Bold"/>
                <a:cs typeface="Montserrat Semi-Bold"/>
                <a:sym typeface="Montserrat Semi-Bold"/>
              </a:rPr>
              <a:t>Achyut Narayan H</a:t>
            </a:r>
          </a:p>
        </p:txBody>
      </p:sp>
      <p:sp>
        <p:nvSpPr>
          <p:cNvPr name="TextBox 11" id="11"/>
          <p:cNvSpPr txBox="true"/>
          <p:nvPr/>
        </p:nvSpPr>
        <p:spPr>
          <a:xfrm rot="0">
            <a:off x="1162050" y="5921384"/>
            <a:ext cx="8884120" cy="790754"/>
          </a:xfrm>
          <a:prstGeom prst="rect">
            <a:avLst/>
          </a:prstGeom>
        </p:spPr>
        <p:txBody>
          <a:bodyPr anchor="t" rtlCol="false" tIns="0" lIns="0" bIns="0" rIns="0">
            <a:spAutoFit/>
          </a:bodyPr>
          <a:lstStyle/>
          <a:p>
            <a:pPr algn="ctr" marL="0" indent="0" lvl="0">
              <a:lnSpc>
                <a:spcPts val="6515"/>
              </a:lnSpc>
              <a:spcBef>
                <a:spcPct val="0"/>
              </a:spcBef>
            </a:pPr>
            <a:r>
              <a:rPr lang="en-US" sz="4653">
                <a:solidFill>
                  <a:srgbClr val="000000"/>
                </a:solidFill>
                <a:latin typeface="Montserrat Semi-Bold"/>
                <a:ea typeface="Montserrat Semi-Bold"/>
                <a:cs typeface="Montserrat Semi-Bold"/>
                <a:sym typeface="Montserrat Semi-Bold"/>
              </a:rPr>
              <a:t>Karneeshkar Velmurugan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3" id="3"/>
          <p:cNvGrpSpPr/>
          <p:nvPr/>
        </p:nvGrpSpPr>
        <p:grpSpPr>
          <a:xfrm rot="0">
            <a:off x="10785978" y="1231643"/>
            <a:ext cx="4758515" cy="47585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6" id="6"/>
          <p:cNvGrpSpPr/>
          <p:nvPr/>
        </p:nvGrpSpPr>
        <p:grpSpPr>
          <a:xfrm rot="0">
            <a:off x="1074658" y="5553371"/>
            <a:ext cx="447675" cy="4476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5972039" y="656036"/>
            <a:ext cx="1241303" cy="575606"/>
            <a:chOff x="0" y="0"/>
            <a:chExt cx="326928" cy="151600"/>
          </a:xfrm>
        </p:grpSpPr>
        <p:sp>
          <p:nvSpPr>
            <p:cNvPr name="Freeform 10" id="10"/>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1" id="11"/>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81075" y="2884046"/>
            <a:ext cx="14166687" cy="2669325"/>
          </a:xfrm>
          <a:prstGeom prst="rect">
            <a:avLst/>
          </a:prstGeom>
        </p:spPr>
        <p:txBody>
          <a:bodyPr anchor="t" rtlCol="false" tIns="0" lIns="0" bIns="0" rIns="0">
            <a:spAutoFit/>
          </a:bodyPr>
          <a:lstStyle/>
          <a:p>
            <a:pPr algn="l">
              <a:lnSpc>
                <a:spcPts val="21873"/>
              </a:lnSpc>
            </a:pPr>
            <a:r>
              <a:rPr lang="en-US" sz="15624">
                <a:solidFill>
                  <a:srgbClr val="17726D"/>
                </a:solidFill>
                <a:latin typeface="Inter Bold"/>
                <a:ea typeface="Inter Bold"/>
                <a:cs typeface="Inter Bold"/>
                <a:sym typeface="Inter Bold"/>
              </a:rPr>
              <a:t>THANK YOU</a:t>
            </a:r>
          </a:p>
        </p:txBody>
      </p:sp>
      <p:sp>
        <p:nvSpPr>
          <p:cNvPr name="TextBox 14" id="14"/>
          <p:cNvSpPr txBox="true"/>
          <p:nvPr/>
        </p:nvSpPr>
        <p:spPr>
          <a:xfrm rot="0">
            <a:off x="1690843" y="5507968"/>
            <a:ext cx="8069342" cy="481330"/>
          </a:xfrm>
          <a:prstGeom prst="rect">
            <a:avLst/>
          </a:prstGeom>
        </p:spPr>
        <p:txBody>
          <a:bodyPr anchor="t" rtlCol="false" tIns="0" lIns="0" bIns="0" rIns="0">
            <a:spAutoFit/>
          </a:bodyPr>
          <a:lstStyle/>
          <a:p>
            <a:pPr algn="l" marL="0" indent="0" lvl="0">
              <a:lnSpc>
                <a:spcPts val="3919"/>
              </a:lnSpc>
            </a:pPr>
            <a:r>
              <a:rPr lang="en-US" sz="2799" spc="207">
                <a:solidFill>
                  <a:srgbClr val="000000"/>
                </a:solidFill>
                <a:latin typeface="Open Sans Semi-Bold"/>
                <a:ea typeface="Open Sans Semi-Bold"/>
                <a:cs typeface="Open Sans Semi-Bold"/>
                <a:sym typeface="Open Sans Semi-Bold"/>
              </a:rPr>
              <a:t>FOR YOUR NICE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1895342" y="1135661"/>
            <a:ext cx="5363958" cy="8015678"/>
            <a:chOff x="0" y="0"/>
            <a:chExt cx="7151943" cy="10687570"/>
          </a:xfrm>
        </p:grpSpPr>
        <p:pic>
          <p:nvPicPr>
            <p:cNvPr name="Picture 12" id="12"/>
            <p:cNvPicPr>
              <a:picLocks noChangeAspect="true"/>
            </p:cNvPicPr>
            <p:nvPr/>
          </p:nvPicPr>
          <p:blipFill>
            <a:blip r:embed="rId2"/>
            <a:srcRect l="28407" t="0" r="27008" b="0"/>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1028700" y="1133475"/>
            <a:ext cx="7158103" cy="984885"/>
          </a:xfrm>
          <a:prstGeom prst="rect">
            <a:avLst/>
          </a:prstGeom>
        </p:spPr>
        <p:txBody>
          <a:bodyPr anchor="t" rtlCol="false" tIns="0" lIns="0" bIns="0" rIns="0">
            <a:spAutoFit/>
          </a:bodyPr>
          <a:lstStyle/>
          <a:p>
            <a:pPr algn="l">
              <a:lnSpc>
                <a:spcPts val="7560"/>
              </a:lnSpc>
            </a:pPr>
            <a:r>
              <a:rPr lang="en-US" sz="7200">
                <a:solidFill>
                  <a:srgbClr val="17726D"/>
                </a:solidFill>
                <a:latin typeface="Inter Bold"/>
                <a:ea typeface="Inter Bold"/>
                <a:cs typeface="Inter Bold"/>
                <a:sym typeface="Inter Bold"/>
              </a:rPr>
              <a:t>ABOUT US</a:t>
            </a:r>
          </a:p>
        </p:txBody>
      </p:sp>
      <p:sp>
        <p:nvSpPr>
          <p:cNvPr name="TextBox 17" id="17"/>
          <p:cNvSpPr txBox="true"/>
          <p:nvPr/>
        </p:nvSpPr>
        <p:spPr>
          <a:xfrm rot="0">
            <a:off x="1028700" y="2080260"/>
            <a:ext cx="6818840"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Semi-Bold"/>
                <a:ea typeface="Open Sans Semi-Bold"/>
                <a:cs typeface="Open Sans Semi-Bold"/>
                <a:sym typeface="Open Sans Semi-Bold"/>
              </a:rPr>
              <a:t>GET TO KNOW US BETTER</a:t>
            </a:r>
          </a:p>
        </p:txBody>
      </p:sp>
      <p:sp>
        <p:nvSpPr>
          <p:cNvPr name="AutoShape 18" id="18"/>
          <p:cNvSpPr/>
          <p:nvPr/>
        </p:nvSpPr>
        <p:spPr>
          <a:xfrm>
            <a:off x="1085850" y="2994092"/>
            <a:ext cx="0" cy="1442010"/>
          </a:xfrm>
          <a:prstGeom prst="line">
            <a:avLst/>
          </a:prstGeom>
          <a:ln cap="flat" w="76200">
            <a:solidFill>
              <a:srgbClr val="EAE4D2"/>
            </a:solidFill>
            <a:prstDash val="solid"/>
            <a:headEnd type="none" len="sm" w="sm"/>
            <a:tailEnd type="none" len="sm" w="sm"/>
          </a:ln>
        </p:spPr>
      </p:sp>
      <p:sp>
        <p:nvSpPr>
          <p:cNvPr name="TextBox 19" id="19"/>
          <p:cNvSpPr txBox="true"/>
          <p:nvPr/>
        </p:nvSpPr>
        <p:spPr>
          <a:xfrm rot="0">
            <a:off x="1812069" y="3333750"/>
            <a:ext cx="9395155" cy="5286145"/>
          </a:xfrm>
          <a:prstGeom prst="rect">
            <a:avLst/>
          </a:prstGeom>
        </p:spPr>
        <p:txBody>
          <a:bodyPr anchor="t" rtlCol="false" tIns="0" lIns="0" bIns="0" rIns="0">
            <a:spAutoFit/>
          </a:bodyPr>
          <a:lstStyle/>
          <a:p>
            <a:pPr algn="just">
              <a:lnSpc>
                <a:spcPts val="4224"/>
              </a:lnSpc>
            </a:pPr>
            <a:r>
              <a:rPr lang="en-US" sz="2400" spc="96">
                <a:solidFill>
                  <a:srgbClr val="000000"/>
                </a:solidFill>
                <a:latin typeface="Open Sans"/>
                <a:ea typeface="Open Sans"/>
                <a:cs typeface="Open Sans"/>
                <a:sym typeface="Open Sans"/>
              </a:rPr>
              <a:t>At Omni, we believe in the transformative power of innovative technology, seamless communication, and cutting-edge functionality. Our mission is simple: to empower individuals and organizations with advanced multi-purpose gloves that not only enhance interaction but also drive tangible improvements in communication coordination and productivity.</a:t>
            </a:r>
          </a:p>
          <a:p>
            <a:pPr algn="just">
              <a:lnSpc>
                <a:spcPts val="4224"/>
              </a:lnSpc>
            </a:pPr>
          </a:p>
          <a:p>
            <a:pPr algn="just" marL="0" indent="0" lvl="0">
              <a:lnSpc>
                <a:spcPts val="4224"/>
              </a:lnSpc>
            </a:pPr>
            <a:r>
              <a:rPr lang="en-US" sz="2400" spc="96">
                <a:solidFill>
                  <a:srgbClr val="000000"/>
                </a:solidFill>
                <a:latin typeface="Open Sans"/>
                <a:ea typeface="Open Sans"/>
                <a:cs typeface="Open Sans"/>
                <a:sym typeface="Open Sans"/>
              </a:rPr>
              <a:t>We Believe technology is part of human, and use them to evolve together as a species  </a:t>
            </a:r>
          </a:p>
        </p:txBody>
      </p:sp>
      <p:grpSp>
        <p:nvGrpSpPr>
          <p:cNvPr name="Group 20" id="20"/>
          <p:cNvGrpSpPr/>
          <p:nvPr/>
        </p:nvGrpSpPr>
        <p:grpSpPr>
          <a:xfrm rot="0">
            <a:off x="10196488" y="1215940"/>
            <a:ext cx="715180" cy="71518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757868"/>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0"/>
            <a:ext cx="5925122" cy="9258300"/>
            <a:chOff x="0" y="0"/>
            <a:chExt cx="7900163" cy="12344400"/>
          </a:xfrm>
        </p:grpSpPr>
        <p:pic>
          <p:nvPicPr>
            <p:cNvPr name="Picture 6" id="6"/>
            <p:cNvPicPr>
              <a:picLocks noChangeAspect="true"/>
            </p:cNvPicPr>
            <p:nvPr/>
          </p:nvPicPr>
          <p:blipFill>
            <a:blip r:embed="rId2"/>
            <a:srcRect l="1971" t="0" r="1971" b="0"/>
            <a:stretch>
              <a:fillRect/>
            </a:stretch>
          </p:blipFill>
          <p:spPr>
            <a:xfrm flipH="false" flipV="false">
              <a:off x="0" y="0"/>
              <a:ext cx="7900163" cy="12344400"/>
            </a:xfrm>
            <a:prstGeom prst="rect">
              <a:avLst/>
            </a:prstGeom>
          </p:spPr>
        </p:pic>
      </p:grpSp>
      <p:grpSp>
        <p:nvGrpSpPr>
          <p:cNvPr name="Group 7" id="7"/>
          <p:cNvGrpSpPr/>
          <p:nvPr/>
        </p:nvGrpSpPr>
        <p:grpSpPr>
          <a:xfrm rot="0">
            <a:off x="15853048" y="-912528"/>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0" id="10"/>
          <p:cNvSpPr txBox="true"/>
          <p:nvPr/>
        </p:nvSpPr>
        <p:spPr>
          <a:xfrm rot="0">
            <a:off x="7801807" y="581319"/>
            <a:ext cx="9552743" cy="851535"/>
          </a:xfrm>
          <a:prstGeom prst="rect">
            <a:avLst/>
          </a:prstGeom>
        </p:spPr>
        <p:txBody>
          <a:bodyPr anchor="t" rtlCol="false" tIns="0" lIns="0" bIns="0" rIns="0">
            <a:spAutoFit/>
          </a:bodyPr>
          <a:lstStyle/>
          <a:p>
            <a:pPr algn="l">
              <a:lnSpc>
                <a:spcPts val="6510"/>
              </a:lnSpc>
            </a:pPr>
            <a:r>
              <a:rPr lang="en-US" sz="6200">
                <a:solidFill>
                  <a:srgbClr val="17726D"/>
                </a:solidFill>
                <a:latin typeface="Inter Bold"/>
                <a:ea typeface="Inter Bold"/>
                <a:cs typeface="Inter Bold"/>
                <a:sym typeface="Inter Bold"/>
              </a:rPr>
              <a:t>UNIQUE SELLING POINT</a:t>
            </a:r>
          </a:p>
        </p:txBody>
      </p:sp>
      <p:sp>
        <p:nvSpPr>
          <p:cNvPr name="TextBox 11" id="11"/>
          <p:cNvSpPr txBox="true"/>
          <p:nvPr/>
        </p:nvSpPr>
        <p:spPr>
          <a:xfrm rot="0">
            <a:off x="7830382" y="2421397"/>
            <a:ext cx="3664643" cy="481330"/>
          </a:xfrm>
          <a:prstGeom prst="rect">
            <a:avLst/>
          </a:prstGeom>
        </p:spPr>
        <p:txBody>
          <a:bodyPr anchor="t" rtlCol="false" tIns="0" lIns="0" bIns="0" rIns="0">
            <a:spAutoFit/>
          </a:bodyPr>
          <a:lstStyle/>
          <a:p>
            <a:pPr algn="l">
              <a:lnSpc>
                <a:spcPts val="3919"/>
              </a:lnSpc>
            </a:pPr>
            <a:r>
              <a:rPr lang="en-US" sz="2799" spc="139">
                <a:solidFill>
                  <a:srgbClr val="17726D"/>
                </a:solidFill>
                <a:latin typeface="Inter Ultra-Bold"/>
                <a:ea typeface="Inter Ultra-Bold"/>
                <a:cs typeface="Inter Ultra-Bold"/>
                <a:sym typeface="Inter Ultra-Bold"/>
              </a:rPr>
              <a:t>ONE SIZE FITS ALL</a:t>
            </a:r>
          </a:p>
        </p:txBody>
      </p:sp>
      <p:sp>
        <p:nvSpPr>
          <p:cNvPr name="TextBox 12" id="12"/>
          <p:cNvSpPr txBox="true"/>
          <p:nvPr/>
        </p:nvSpPr>
        <p:spPr>
          <a:xfrm rot="0">
            <a:off x="7830382" y="6080633"/>
            <a:ext cx="8699130" cy="455295"/>
          </a:xfrm>
          <a:prstGeom prst="rect">
            <a:avLst/>
          </a:prstGeom>
        </p:spPr>
        <p:txBody>
          <a:bodyPr anchor="t" rtlCol="false" tIns="0" lIns="0" bIns="0" rIns="0">
            <a:spAutoFit/>
          </a:bodyPr>
          <a:lstStyle/>
          <a:p>
            <a:pPr algn="l">
              <a:lnSpc>
                <a:spcPts val="3779"/>
              </a:lnSpc>
            </a:pPr>
            <a:r>
              <a:rPr lang="en-US" sz="2700" spc="135">
                <a:solidFill>
                  <a:srgbClr val="FFFFFF"/>
                </a:solidFill>
                <a:latin typeface="Inter Ultra-Bold"/>
                <a:ea typeface="Inter Ultra-Bold"/>
                <a:cs typeface="Inter Ultra-Bold"/>
                <a:sym typeface="Inter Ultra-Bold"/>
              </a:rPr>
              <a:t>AFFORDABILITY AND COMMERCIALIZATION</a:t>
            </a:r>
          </a:p>
        </p:txBody>
      </p:sp>
      <p:sp>
        <p:nvSpPr>
          <p:cNvPr name="TextBox 13" id="13"/>
          <p:cNvSpPr txBox="true"/>
          <p:nvPr/>
        </p:nvSpPr>
        <p:spPr>
          <a:xfrm rot="0">
            <a:off x="7830382" y="1547154"/>
            <a:ext cx="6818840"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Semi-Bold"/>
                <a:ea typeface="Open Sans Semi-Bold"/>
                <a:cs typeface="Open Sans Semi-Bold"/>
                <a:sym typeface="Open Sans Semi-Bold"/>
              </a:rPr>
              <a:t>WHAT MAKES US DIFFERENT</a:t>
            </a:r>
          </a:p>
        </p:txBody>
      </p:sp>
      <p:sp>
        <p:nvSpPr>
          <p:cNvPr name="TextBox 14" id="14"/>
          <p:cNvSpPr txBox="true"/>
          <p:nvPr/>
        </p:nvSpPr>
        <p:spPr>
          <a:xfrm rot="0">
            <a:off x="7830382" y="2909131"/>
            <a:ext cx="9349862" cy="2620137"/>
          </a:xfrm>
          <a:prstGeom prst="rect">
            <a:avLst/>
          </a:prstGeom>
        </p:spPr>
        <p:txBody>
          <a:bodyPr anchor="t" rtlCol="false" tIns="0" lIns="0" bIns="0" rIns="0">
            <a:spAutoFit/>
          </a:bodyPr>
          <a:lstStyle/>
          <a:p>
            <a:pPr algn="just" marL="0" indent="0" lvl="0">
              <a:lnSpc>
                <a:spcPts val="4224"/>
              </a:lnSpc>
            </a:pPr>
            <a:r>
              <a:rPr lang="en-US" sz="2400" spc="96">
                <a:solidFill>
                  <a:srgbClr val="000000"/>
                </a:solidFill>
                <a:latin typeface="Open Sans"/>
                <a:ea typeface="Open Sans"/>
                <a:cs typeface="Open Sans"/>
                <a:sym typeface="Open Sans"/>
              </a:rPr>
              <a:t>The amount of investment , space and products to be bought to fully leverage the advantages of haptic controlled devices now and going forward in this fast advancing world is immense. Our mission is to fix this and make haptics affordable</a:t>
            </a:r>
          </a:p>
        </p:txBody>
      </p:sp>
      <p:sp>
        <p:nvSpPr>
          <p:cNvPr name="TextBox 15" id="15"/>
          <p:cNvSpPr txBox="true"/>
          <p:nvPr/>
        </p:nvSpPr>
        <p:spPr>
          <a:xfrm rot="0">
            <a:off x="7830382" y="6638163"/>
            <a:ext cx="9349862" cy="2086737"/>
          </a:xfrm>
          <a:prstGeom prst="rect">
            <a:avLst/>
          </a:prstGeom>
        </p:spPr>
        <p:txBody>
          <a:bodyPr anchor="t" rtlCol="false" tIns="0" lIns="0" bIns="0" rIns="0">
            <a:spAutoFit/>
          </a:bodyPr>
          <a:lstStyle/>
          <a:p>
            <a:pPr algn="just" marL="0" indent="0" lvl="0">
              <a:lnSpc>
                <a:spcPts val="4224"/>
              </a:lnSpc>
            </a:pPr>
            <a:r>
              <a:rPr lang="en-US" sz="2400" spc="96">
                <a:solidFill>
                  <a:srgbClr val="FFFFFF"/>
                </a:solidFill>
                <a:latin typeface="Open Sans"/>
                <a:ea typeface="Open Sans"/>
                <a:cs typeface="Open Sans"/>
                <a:sym typeface="Open Sans"/>
              </a:rPr>
              <a:t>OmniVRse makes gloves that fit all your haptic needs, with just one product! Thus reducing on the cost of investment , maintenance , learning curve and storage space whilst improving the ease-of use for the user.</a:t>
            </a:r>
          </a:p>
        </p:txBody>
      </p:sp>
      <p:grpSp>
        <p:nvGrpSpPr>
          <p:cNvPr name="Group 16" id="16"/>
          <p:cNvGrpSpPr/>
          <p:nvPr/>
        </p:nvGrpSpPr>
        <p:grpSpPr>
          <a:xfrm rot="0">
            <a:off x="0" y="9258300"/>
            <a:ext cx="1028700" cy="1028700"/>
            <a:chOff x="0" y="0"/>
            <a:chExt cx="270933" cy="270933"/>
          </a:xfrm>
        </p:grpSpPr>
        <p:sp>
          <p:nvSpPr>
            <p:cNvPr name="Freeform 17" id="1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8" id="18"/>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a:grpSpLocks noChangeAspect="true"/>
          </p:cNvGrpSpPr>
          <p:nvPr/>
        </p:nvGrpSpPr>
        <p:grpSpPr>
          <a:xfrm rot="0">
            <a:off x="10157636" y="-2730042"/>
            <a:ext cx="6802304" cy="680230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35756" t="0" r="-40067" b="0"/>
              </a:stretch>
            </a:blipFill>
          </p:spPr>
        </p:sp>
      </p:grpSp>
      <p:grpSp>
        <p:nvGrpSpPr>
          <p:cNvPr name="Group 7" id="7"/>
          <p:cNvGrpSpPr/>
          <p:nvPr/>
        </p:nvGrpSpPr>
        <p:grpSpPr>
          <a:xfrm rot="0">
            <a:off x="839945" y="2351619"/>
            <a:ext cx="877649" cy="877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9" id="9"/>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01</a:t>
              </a:r>
            </a:p>
          </p:txBody>
        </p:sp>
      </p:grpSp>
      <p:grpSp>
        <p:nvGrpSpPr>
          <p:cNvPr name="Group 10" id="10"/>
          <p:cNvGrpSpPr/>
          <p:nvPr/>
        </p:nvGrpSpPr>
        <p:grpSpPr>
          <a:xfrm rot="0">
            <a:off x="839945" y="6256222"/>
            <a:ext cx="877649" cy="8776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2" id="12"/>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02</a:t>
              </a:r>
            </a:p>
          </p:txBody>
        </p:sp>
      </p:grpSp>
      <p:grpSp>
        <p:nvGrpSpPr>
          <p:cNvPr name="Group 13" id="13"/>
          <p:cNvGrpSpPr/>
          <p:nvPr/>
        </p:nvGrpSpPr>
        <p:grpSpPr>
          <a:xfrm rot="0">
            <a:off x="9461636" y="4714200"/>
            <a:ext cx="877649" cy="8776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5" id="15"/>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03</a:t>
              </a:r>
            </a:p>
          </p:txBody>
        </p:sp>
      </p:grpSp>
      <p:grpSp>
        <p:nvGrpSpPr>
          <p:cNvPr name="Group 16" id="16"/>
          <p:cNvGrpSpPr/>
          <p:nvPr/>
        </p:nvGrpSpPr>
        <p:grpSpPr>
          <a:xfrm rot="0">
            <a:off x="17400866" y="0"/>
            <a:ext cx="863406" cy="1914819"/>
            <a:chOff x="0" y="0"/>
            <a:chExt cx="227399" cy="504314"/>
          </a:xfrm>
        </p:grpSpPr>
        <p:sp>
          <p:nvSpPr>
            <p:cNvPr name="Freeform 17" id="17"/>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18" id="18"/>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19" id="19"/>
          <p:cNvGrpSpPr/>
          <p:nvPr/>
        </p:nvGrpSpPr>
        <p:grpSpPr>
          <a:xfrm rot="0">
            <a:off x="-1061650" y="8036778"/>
            <a:ext cx="3803190" cy="380319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22" id="22"/>
          <p:cNvGrpSpPr/>
          <p:nvPr/>
        </p:nvGrpSpPr>
        <p:grpSpPr>
          <a:xfrm rot="0">
            <a:off x="0" y="10094695"/>
            <a:ext cx="18264272" cy="192305"/>
            <a:chOff x="0" y="0"/>
            <a:chExt cx="4810343" cy="50648"/>
          </a:xfrm>
        </p:grpSpPr>
        <p:sp>
          <p:nvSpPr>
            <p:cNvPr name="Freeform 23" id="23"/>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24" id="24"/>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25" id="25"/>
          <p:cNvSpPr txBox="true"/>
          <p:nvPr/>
        </p:nvSpPr>
        <p:spPr>
          <a:xfrm rot="0">
            <a:off x="839945" y="562269"/>
            <a:ext cx="7149728" cy="984885"/>
          </a:xfrm>
          <a:prstGeom prst="rect">
            <a:avLst/>
          </a:prstGeom>
        </p:spPr>
        <p:txBody>
          <a:bodyPr anchor="t" rtlCol="false" tIns="0" lIns="0" bIns="0" rIns="0">
            <a:spAutoFit/>
          </a:bodyPr>
          <a:lstStyle/>
          <a:p>
            <a:pPr algn="l">
              <a:lnSpc>
                <a:spcPts val="7560"/>
              </a:lnSpc>
            </a:pPr>
            <a:r>
              <a:rPr lang="en-US" sz="7200">
                <a:solidFill>
                  <a:srgbClr val="17726D"/>
                </a:solidFill>
                <a:latin typeface="Inter Bold"/>
                <a:ea typeface="Inter Bold"/>
                <a:cs typeface="Inter Bold"/>
                <a:sym typeface="Inter Bold"/>
              </a:rPr>
              <a:t>PROBLEMS</a:t>
            </a:r>
          </a:p>
        </p:txBody>
      </p:sp>
      <p:sp>
        <p:nvSpPr>
          <p:cNvPr name="TextBox 26" id="26"/>
          <p:cNvSpPr txBox="true"/>
          <p:nvPr/>
        </p:nvSpPr>
        <p:spPr>
          <a:xfrm rot="0">
            <a:off x="839945" y="1518579"/>
            <a:ext cx="6818840"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Bold"/>
                <a:ea typeface="Open Sans Bold"/>
                <a:cs typeface="Open Sans Bold"/>
                <a:sym typeface="Open Sans Bold"/>
              </a:rPr>
              <a:t>WE WILL SOLVE THE PROBLEMS</a:t>
            </a:r>
          </a:p>
        </p:txBody>
      </p:sp>
      <p:sp>
        <p:nvSpPr>
          <p:cNvPr name="TextBox 27" id="27"/>
          <p:cNvSpPr txBox="true"/>
          <p:nvPr/>
        </p:nvSpPr>
        <p:spPr>
          <a:xfrm rot="0">
            <a:off x="1925690" y="2529458"/>
            <a:ext cx="4877173" cy="455295"/>
          </a:xfrm>
          <a:prstGeom prst="rect">
            <a:avLst/>
          </a:prstGeom>
        </p:spPr>
        <p:txBody>
          <a:bodyPr anchor="t" rtlCol="false" tIns="0" lIns="0" bIns="0" rIns="0">
            <a:spAutoFit/>
          </a:bodyPr>
          <a:lstStyle/>
          <a:p>
            <a:pPr algn="l">
              <a:lnSpc>
                <a:spcPts val="3779"/>
              </a:lnSpc>
            </a:pPr>
            <a:r>
              <a:rPr lang="en-US" sz="2699">
                <a:solidFill>
                  <a:srgbClr val="000000"/>
                </a:solidFill>
                <a:latin typeface="Inter Bold"/>
                <a:ea typeface="Inter Bold"/>
                <a:cs typeface="Inter Bold"/>
                <a:sym typeface="Inter Bold"/>
              </a:rPr>
              <a:t>Expensive Products</a:t>
            </a:r>
          </a:p>
        </p:txBody>
      </p:sp>
      <p:sp>
        <p:nvSpPr>
          <p:cNvPr name="TextBox 28" id="28"/>
          <p:cNvSpPr txBox="true"/>
          <p:nvPr/>
        </p:nvSpPr>
        <p:spPr>
          <a:xfrm rot="0">
            <a:off x="1925690" y="6398540"/>
            <a:ext cx="4877173" cy="455295"/>
          </a:xfrm>
          <a:prstGeom prst="rect">
            <a:avLst/>
          </a:prstGeom>
        </p:spPr>
        <p:txBody>
          <a:bodyPr anchor="t" rtlCol="false" tIns="0" lIns="0" bIns="0" rIns="0">
            <a:spAutoFit/>
          </a:bodyPr>
          <a:lstStyle/>
          <a:p>
            <a:pPr algn="l">
              <a:lnSpc>
                <a:spcPts val="3779"/>
              </a:lnSpc>
            </a:pPr>
            <a:r>
              <a:rPr lang="en-US" sz="2699">
                <a:solidFill>
                  <a:srgbClr val="000000"/>
                </a:solidFill>
                <a:latin typeface="Inter Bold"/>
                <a:ea typeface="Inter Bold"/>
                <a:cs typeface="Inter Bold"/>
                <a:sym typeface="Inter Bold"/>
              </a:rPr>
              <a:t>No Generalized Product</a:t>
            </a:r>
          </a:p>
        </p:txBody>
      </p:sp>
      <p:sp>
        <p:nvSpPr>
          <p:cNvPr name="TextBox 29" id="29"/>
          <p:cNvSpPr txBox="true"/>
          <p:nvPr/>
        </p:nvSpPr>
        <p:spPr>
          <a:xfrm rot="0">
            <a:off x="10647665" y="4892040"/>
            <a:ext cx="6724626" cy="455295"/>
          </a:xfrm>
          <a:prstGeom prst="rect">
            <a:avLst/>
          </a:prstGeom>
        </p:spPr>
        <p:txBody>
          <a:bodyPr anchor="t" rtlCol="false" tIns="0" lIns="0" bIns="0" rIns="0">
            <a:spAutoFit/>
          </a:bodyPr>
          <a:lstStyle/>
          <a:p>
            <a:pPr algn="l">
              <a:lnSpc>
                <a:spcPts val="3779"/>
              </a:lnSpc>
            </a:pPr>
            <a:r>
              <a:rPr lang="en-US" sz="2699">
                <a:solidFill>
                  <a:srgbClr val="000000"/>
                </a:solidFill>
                <a:latin typeface="Inter Bold"/>
                <a:ea typeface="Inter Bold"/>
                <a:cs typeface="Inter Bold"/>
                <a:sym typeface="Inter Bold"/>
              </a:rPr>
              <a:t>Lack of sensitivity in devices</a:t>
            </a:r>
          </a:p>
        </p:txBody>
      </p:sp>
      <p:sp>
        <p:nvSpPr>
          <p:cNvPr name="TextBox 30" id="30"/>
          <p:cNvSpPr txBox="true"/>
          <p:nvPr/>
        </p:nvSpPr>
        <p:spPr>
          <a:xfrm rot="0">
            <a:off x="1925690" y="3102864"/>
            <a:ext cx="6724626" cy="2769870"/>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VR and Haptic based products/gadgets are highly expensive as a product, on top of which these products incur shipping charges due to lack of availability across different regions including India. Thus , not able to tap a huge potential market.</a:t>
            </a:r>
          </a:p>
        </p:txBody>
      </p:sp>
      <p:sp>
        <p:nvSpPr>
          <p:cNvPr name="TextBox 31" id="31"/>
          <p:cNvSpPr txBox="true"/>
          <p:nvPr/>
        </p:nvSpPr>
        <p:spPr>
          <a:xfrm rot="0">
            <a:off x="1925690" y="6898572"/>
            <a:ext cx="6724626" cy="230314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Haptics Products in general are developed for niche or specialized use-cases, thus requiring users being forced to buy multiple products to handle even similar use-cases but on different technology bases.</a:t>
            </a:r>
          </a:p>
        </p:txBody>
      </p:sp>
      <p:sp>
        <p:nvSpPr>
          <p:cNvPr name="TextBox 32" id="32"/>
          <p:cNvSpPr txBox="true"/>
          <p:nvPr/>
        </p:nvSpPr>
        <p:spPr>
          <a:xfrm rot="0">
            <a:off x="10590515" y="5515650"/>
            <a:ext cx="6724626" cy="3375025"/>
          </a:xfrm>
          <a:prstGeom prst="rect">
            <a:avLst/>
          </a:prstGeom>
        </p:spPr>
        <p:txBody>
          <a:bodyPr anchor="t" rtlCol="false" tIns="0" lIns="0" bIns="0" rIns="0">
            <a:spAutoFit/>
          </a:bodyPr>
          <a:lstStyle/>
          <a:p>
            <a:pPr algn="just" marL="0" indent="0" lvl="0">
              <a:lnSpc>
                <a:spcPts val="3874"/>
              </a:lnSpc>
            </a:pPr>
            <a:r>
              <a:rPr lang="en-US" sz="2499">
                <a:solidFill>
                  <a:srgbClr val="000000"/>
                </a:solidFill>
                <a:latin typeface="Open Sans"/>
                <a:ea typeface="Open Sans"/>
                <a:cs typeface="Open Sans"/>
                <a:sym typeface="Open Sans"/>
              </a:rPr>
              <a:t>Majority of the currently existing haptics-based devices in the market have low sensitivity and harder to use controls , producing a negative and bad user experience across different domains and use cases in daily life like gaming, smart controls , sign language intrepretation etc...</a:t>
            </a:r>
          </a:p>
        </p:txBody>
      </p:sp>
      <p:grpSp>
        <p:nvGrpSpPr>
          <p:cNvPr name="Group 33" id="33"/>
          <p:cNvGrpSpPr/>
          <p:nvPr/>
        </p:nvGrpSpPr>
        <p:grpSpPr>
          <a:xfrm rot="0">
            <a:off x="9232905" y="671110"/>
            <a:ext cx="715180" cy="71518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6515138"/>
            <a:ext cx="6028378" cy="2314864"/>
            <a:chOff x="0" y="0"/>
            <a:chExt cx="8037837" cy="3086485"/>
          </a:xfrm>
        </p:grpSpPr>
        <p:pic>
          <p:nvPicPr>
            <p:cNvPr name="Picture 3" id="3"/>
            <p:cNvPicPr>
              <a:picLocks noChangeAspect="true"/>
            </p:cNvPicPr>
            <p:nvPr/>
          </p:nvPicPr>
          <p:blipFill>
            <a:blip r:embed="rId2"/>
            <a:srcRect l="0" t="16242" r="0" b="16242"/>
            <a:stretch>
              <a:fillRect/>
            </a:stretch>
          </p:blipFill>
          <p:spPr>
            <a:xfrm flipH="false" flipV="false">
              <a:off x="0" y="0"/>
              <a:ext cx="8037837" cy="3086485"/>
            </a:xfrm>
            <a:prstGeom prst="rect">
              <a:avLst/>
            </a:prstGeom>
          </p:spPr>
        </p:pic>
      </p:grpSp>
      <p:grpSp>
        <p:nvGrpSpPr>
          <p:cNvPr name="Group 4" id="4"/>
          <p:cNvGrpSpPr/>
          <p:nvPr/>
        </p:nvGrpSpPr>
        <p:grpSpPr>
          <a:xfrm rot="0">
            <a:off x="839945" y="4024168"/>
            <a:ext cx="6028378" cy="2314864"/>
            <a:chOff x="0" y="0"/>
            <a:chExt cx="8037837" cy="3086485"/>
          </a:xfrm>
        </p:grpSpPr>
        <p:pic>
          <p:nvPicPr>
            <p:cNvPr name="Picture 5" id="5"/>
            <p:cNvPicPr>
              <a:picLocks noChangeAspect="true"/>
            </p:cNvPicPr>
            <p:nvPr/>
          </p:nvPicPr>
          <p:blipFill>
            <a:blip r:embed="rId3"/>
            <a:srcRect l="0" t="24931" r="0" b="6701"/>
            <a:stretch>
              <a:fillRect/>
            </a:stretch>
          </p:blipFill>
          <p:spPr>
            <a:xfrm flipH="false" flipV="false">
              <a:off x="0" y="0"/>
              <a:ext cx="8037837" cy="3086485"/>
            </a:xfrm>
            <a:prstGeom prst="rect">
              <a:avLst/>
            </a:prstGeom>
          </p:spPr>
        </p:pic>
      </p:grpSp>
      <p:sp>
        <p:nvSpPr>
          <p:cNvPr name="TextBox 6" id="6"/>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a:solidFill>
                  <a:srgbClr val="17726D"/>
                </a:solidFill>
                <a:latin typeface="Inter Bold"/>
                <a:ea typeface="Inter Bold"/>
                <a:cs typeface="Inter Bold"/>
                <a:sym typeface="Inter Bold"/>
              </a:rPr>
              <a:t>SOLUTIONS</a:t>
            </a:r>
          </a:p>
        </p:txBody>
      </p:sp>
      <p:sp>
        <p:nvSpPr>
          <p:cNvPr name="TextBox 7" id="7"/>
          <p:cNvSpPr txBox="true"/>
          <p:nvPr/>
        </p:nvSpPr>
        <p:spPr>
          <a:xfrm rot="0">
            <a:off x="839945" y="1518579"/>
            <a:ext cx="6818840"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Bold"/>
                <a:ea typeface="Open Sans Bold"/>
                <a:cs typeface="Open Sans Bold"/>
                <a:sym typeface="Open Sans Bold"/>
              </a:rPr>
              <a:t>SOLUTIONS OF THE PROBLEMS</a:t>
            </a:r>
          </a:p>
        </p:txBody>
      </p:sp>
      <p:grpSp>
        <p:nvGrpSpPr>
          <p:cNvPr name="Group 8" id="8"/>
          <p:cNvGrpSpPr/>
          <p:nvPr/>
        </p:nvGrpSpPr>
        <p:grpSpPr>
          <a:xfrm rot="0">
            <a:off x="7718306" y="0"/>
            <a:ext cx="10569694" cy="10287000"/>
            <a:chOff x="0" y="0"/>
            <a:chExt cx="2783788" cy="2709333"/>
          </a:xfrm>
        </p:grpSpPr>
        <p:sp>
          <p:nvSpPr>
            <p:cNvPr name="Freeform 9" id="9"/>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10" id="10"/>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Freeform 11" id="11"/>
          <p:cNvSpPr/>
          <p:nvPr/>
        </p:nvSpPr>
        <p:spPr>
          <a:xfrm flipH="false" flipV="false" rot="0">
            <a:off x="839945" y="925830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572282" y="9265196"/>
            <a:ext cx="3191396" cy="422275"/>
          </a:xfrm>
          <a:prstGeom prst="rect">
            <a:avLst/>
          </a:prstGeom>
        </p:spPr>
        <p:txBody>
          <a:bodyPr anchor="t" rtlCol="false" tIns="0" lIns="0" bIns="0" rIns="0">
            <a:spAutoFit/>
          </a:bodyPr>
          <a:lstStyle/>
          <a:p>
            <a:pPr algn="l">
              <a:lnSpc>
                <a:spcPts val="3499"/>
              </a:lnSpc>
            </a:pPr>
            <a:r>
              <a:rPr lang="en-US" sz="2499">
                <a:solidFill>
                  <a:srgbClr val="000000"/>
                </a:solidFill>
                <a:latin typeface="Open Sans Semi-Bold"/>
                <a:ea typeface="Open Sans Semi-Bold"/>
                <a:cs typeface="Open Sans Semi-Bold"/>
                <a:sym typeface="Open Sans Semi-Bold"/>
              </a:rPr>
              <a:t>Thynk Unlimited</a:t>
            </a:r>
          </a:p>
        </p:txBody>
      </p:sp>
      <p:sp>
        <p:nvSpPr>
          <p:cNvPr name="AutoShape 13" id="13"/>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14" id="14"/>
          <p:cNvGrpSpPr/>
          <p:nvPr/>
        </p:nvGrpSpPr>
        <p:grpSpPr>
          <a:xfrm rot="0">
            <a:off x="8493611" y="595884"/>
            <a:ext cx="877649" cy="87764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6" id="16"/>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01</a:t>
              </a:r>
            </a:p>
          </p:txBody>
        </p:sp>
      </p:grpSp>
      <p:sp>
        <p:nvSpPr>
          <p:cNvPr name="TextBox 17" id="17"/>
          <p:cNvSpPr txBox="true"/>
          <p:nvPr/>
        </p:nvSpPr>
        <p:spPr>
          <a:xfrm rot="0">
            <a:off x="9579356" y="791606"/>
            <a:ext cx="7770971" cy="455295"/>
          </a:xfrm>
          <a:prstGeom prst="rect">
            <a:avLst/>
          </a:prstGeom>
        </p:spPr>
        <p:txBody>
          <a:bodyPr anchor="t" rtlCol="false" tIns="0" lIns="0" bIns="0" rIns="0">
            <a:spAutoFit/>
          </a:bodyPr>
          <a:lstStyle/>
          <a:p>
            <a:pPr algn="l">
              <a:lnSpc>
                <a:spcPts val="3779"/>
              </a:lnSpc>
            </a:pPr>
            <a:r>
              <a:rPr lang="en-US" sz="2699">
                <a:solidFill>
                  <a:srgbClr val="FFFFFF"/>
                </a:solidFill>
                <a:latin typeface="Inter Bold"/>
                <a:ea typeface="Inter Bold"/>
                <a:cs typeface="Inter Bold"/>
                <a:sym typeface="Inter Bold"/>
              </a:rPr>
              <a:t>Affordable Haptic Gloves</a:t>
            </a:r>
          </a:p>
        </p:txBody>
      </p:sp>
      <p:sp>
        <p:nvSpPr>
          <p:cNvPr name="TextBox 18" id="18"/>
          <p:cNvSpPr txBox="true"/>
          <p:nvPr/>
        </p:nvSpPr>
        <p:spPr>
          <a:xfrm rot="0">
            <a:off x="9579356" y="1397333"/>
            <a:ext cx="7641844" cy="2303145"/>
          </a:xfrm>
          <a:prstGeom prst="rect">
            <a:avLst/>
          </a:prstGeom>
        </p:spPr>
        <p:txBody>
          <a:bodyPr anchor="t" rtlCol="false" tIns="0" lIns="0" bIns="0" rIns="0">
            <a:spAutoFit/>
          </a:bodyPr>
          <a:lstStyle/>
          <a:p>
            <a:pPr algn="just" marL="0" indent="0" lvl="0">
              <a:lnSpc>
                <a:spcPts val="3720"/>
              </a:lnSpc>
            </a:pPr>
            <a:r>
              <a:rPr lang="en-US" sz="2400">
                <a:solidFill>
                  <a:srgbClr val="FFFFFF"/>
                </a:solidFill>
                <a:latin typeface="Open Sans"/>
                <a:ea typeface="Open Sans"/>
                <a:cs typeface="Open Sans"/>
                <a:sym typeface="Open Sans"/>
              </a:rPr>
              <a:t>Gloves offer an immersive, tactile experience at a fraction of the cost. Designed for everyday use, they enhance real-world applications, making advanced technology accessible and driving growth in various industries.</a:t>
            </a:r>
          </a:p>
        </p:txBody>
      </p:sp>
      <p:grpSp>
        <p:nvGrpSpPr>
          <p:cNvPr name="Group 19" id="19"/>
          <p:cNvGrpSpPr/>
          <p:nvPr/>
        </p:nvGrpSpPr>
        <p:grpSpPr>
          <a:xfrm rot="0">
            <a:off x="8493611" y="3729081"/>
            <a:ext cx="877649" cy="87764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1" id="21"/>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02</a:t>
              </a:r>
            </a:p>
          </p:txBody>
        </p:sp>
      </p:grpSp>
      <p:sp>
        <p:nvSpPr>
          <p:cNvPr name="TextBox 22" id="22"/>
          <p:cNvSpPr txBox="true"/>
          <p:nvPr/>
        </p:nvSpPr>
        <p:spPr>
          <a:xfrm rot="0">
            <a:off x="9579356" y="3924802"/>
            <a:ext cx="7641844" cy="455295"/>
          </a:xfrm>
          <a:prstGeom prst="rect">
            <a:avLst/>
          </a:prstGeom>
        </p:spPr>
        <p:txBody>
          <a:bodyPr anchor="t" rtlCol="false" tIns="0" lIns="0" bIns="0" rIns="0">
            <a:spAutoFit/>
          </a:bodyPr>
          <a:lstStyle/>
          <a:p>
            <a:pPr algn="l">
              <a:lnSpc>
                <a:spcPts val="3779"/>
              </a:lnSpc>
            </a:pPr>
            <a:r>
              <a:rPr lang="en-US" sz="2699">
                <a:solidFill>
                  <a:srgbClr val="FFFFFF"/>
                </a:solidFill>
                <a:latin typeface="Inter Bold"/>
                <a:ea typeface="Inter Bold"/>
                <a:cs typeface="Inter Bold"/>
                <a:sym typeface="Inter Bold"/>
              </a:rPr>
              <a:t>All-in-One Digital control solution</a:t>
            </a:r>
          </a:p>
        </p:txBody>
      </p:sp>
      <p:sp>
        <p:nvSpPr>
          <p:cNvPr name="TextBox 23" id="23"/>
          <p:cNvSpPr txBox="true"/>
          <p:nvPr/>
        </p:nvSpPr>
        <p:spPr>
          <a:xfrm rot="0">
            <a:off x="9579356" y="4530530"/>
            <a:ext cx="7641844" cy="2303145"/>
          </a:xfrm>
          <a:prstGeom prst="rect">
            <a:avLst/>
          </a:prstGeom>
        </p:spPr>
        <p:txBody>
          <a:bodyPr anchor="t" rtlCol="false" tIns="0" lIns="0" bIns="0" rIns="0">
            <a:spAutoFit/>
          </a:bodyPr>
          <a:lstStyle/>
          <a:p>
            <a:pPr algn="just" marL="0" indent="0" lvl="0">
              <a:lnSpc>
                <a:spcPts val="3720"/>
              </a:lnSpc>
            </a:pPr>
            <a:r>
              <a:rPr lang="en-US" sz="2400">
                <a:solidFill>
                  <a:srgbClr val="FFFFFF"/>
                </a:solidFill>
                <a:latin typeface="Open Sans"/>
                <a:ea typeface="Open Sans"/>
                <a:cs typeface="Open Sans"/>
                <a:sym typeface="Open Sans"/>
              </a:rPr>
              <a:t>A comprehensive system integrating all digital control needs into one platform, enhancing efficiency, streamlining operations, and driving growth across various industries with user-friendly, cutting-edge technology.</a:t>
            </a:r>
          </a:p>
        </p:txBody>
      </p:sp>
      <p:grpSp>
        <p:nvGrpSpPr>
          <p:cNvPr name="Group 24" id="24"/>
          <p:cNvGrpSpPr/>
          <p:nvPr/>
        </p:nvGrpSpPr>
        <p:grpSpPr>
          <a:xfrm rot="0">
            <a:off x="8493611" y="6862277"/>
            <a:ext cx="877649" cy="87764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6" id="26"/>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03</a:t>
              </a:r>
            </a:p>
          </p:txBody>
        </p:sp>
      </p:grpSp>
      <p:sp>
        <p:nvSpPr>
          <p:cNvPr name="TextBox 27" id="27"/>
          <p:cNvSpPr txBox="true"/>
          <p:nvPr/>
        </p:nvSpPr>
        <p:spPr>
          <a:xfrm rot="0">
            <a:off x="9579356" y="7057999"/>
            <a:ext cx="7641844" cy="438785"/>
          </a:xfrm>
          <a:prstGeom prst="rect">
            <a:avLst/>
          </a:prstGeom>
        </p:spPr>
        <p:txBody>
          <a:bodyPr anchor="t" rtlCol="false" tIns="0" lIns="0" bIns="0" rIns="0">
            <a:spAutoFit/>
          </a:bodyPr>
          <a:lstStyle/>
          <a:p>
            <a:pPr algn="l">
              <a:lnSpc>
                <a:spcPts val="3639"/>
              </a:lnSpc>
            </a:pPr>
            <a:r>
              <a:rPr lang="en-US" sz="2599">
                <a:solidFill>
                  <a:srgbClr val="FFFFFF"/>
                </a:solidFill>
                <a:latin typeface="Inter Bold"/>
                <a:ea typeface="Inter Bold"/>
                <a:cs typeface="Inter Bold"/>
                <a:sym typeface="Inter Bold"/>
              </a:rPr>
              <a:t>High Sensitivity leveraged by physical sensors</a:t>
            </a:r>
          </a:p>
        </p:txBody>
      </p:sp>
      <p:sp>
        <p:nvSpPr>
          <p:cNvPr name="TextBox 28" id="28"/>
          <p:cNvSpPr txBox="true"/>
          <p:nvPr/>
        </p:nvSpPr>
        <p:spPr>
          <a:xfrm rot="0">
            <a:off x="9579356" y="7663726"/>
            <a:ext cx="7641844" cy="2303145"/>
          </a:xfrm>
          <a:prstGeom prst="rect">
            <a:avLst/>
          </a:prstGeom>
        </p:spPr>
        <p:txBody>
          <a:bodyPr anchor="t" rtlCol="false" tIns="0" lIns="0" bIns="0" rIns="0">
            <a:spAutoFit/>
          </a:bodyPr>
          <a:lstStyle/>
          <a:p>
            <a:pPr algn="just" marL="0" indent="0" lvl="0">
              <a:lnSpc>
                <a:spcPts val="3720"/>
              </a:lnSpc>
            </a:pPr>
            <a:r>
              <a:rPr lang="en-US" sz="2400">
                <a:solidFill>
                  <a:srgbClr val="FFFFFF"/>
                </a:solidFill>
                <a:latin typeface="Open Sans"/>
                <a:ea typeface="Open Sans"/>
                <a:cs typeface="Open Sans"/>
                <a:sym typeface="Open Sans"/>
              </a:rPr>
              <a:t>Our technology utilizes advanced physical sensors to achieve high sensitivity, providing precise, real-time data for enhanced performance and accuracy in various applications, driving innovation and efficiency.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3834" y="0"/>
            <a:ext cx="5014166" cy="10287000"/>
            <a:chOff x="0" y="0"/>
            <a:chExt cx="1320603" cy="2709333"/>
          </a:xfrm>
        </p:grpSpPr>
        <p:sp>
          <p:nvSpPr>
            <p:cNvPr name="Freeform 3" id="3"/>
            <p:cNvSpPr/>
            <p:nvPr/>
          </p:nvSpPr>
          <p:spPr>
            <a:xfrm flipH="false" flipV="false" rot="0">
              <a:off x="0" y="0"/>
              <a:ext cx="1320603" cy="2709333"/>
            </a:xfrm>
            <a:custGeom>
              <a:avLst/>
              <a:gdLst/>
              <a:ahLst/>
              <a:cxnLst/>
              <a:rect r="r" b="b" t="t" l="l"/>
              <a:pathLst>
                <a:path h="2709333" w="1320603">
                  <a:moveTo>
                    <a:pt x="0" y="0"/>
                  </a:moveTo>
                  <a:lnTo>
                    <a:pt x="1320603" y="0"/>
                  </a:lnTo>
                  <a:lnTo>
                    <a:pt x="1320603" y="2709333"/>
                  </a:lnTo>
                  <a:lnTo>
                    <a:pt x="0" y="2709333"/>
                  </a:lnTo>
                  <a:close/>
                </a:path>
              </a:pathLst>
            </a:custGeom>
            <a:solidFill>
              <a:srgbClr val="F6F6F6"/>
            </a:solidFill>
          </p:spPr>
        </p:sp>
        <p:sp>
          <p:nvSpPr>
            <p:cNvPr name="TextBox 4" id="4"/>
            <p:cNvSpPr txBox="true"/>
            <p:nvPr/>
          </p:nvSpPr>
          <p:spPr>
            <a:xfrm>
              <a:off x="0" y="-47625"/>
              <a:ext cx="132060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9144000" y="457494"/>
            <a:ext cx="9144000" cy="1495425"/>
            <a:chOff x="0" y="0"/>
            <a:chExt cx="2408296" cy="393857"/>
          </a:xfrm>
        </p:grpSpPr>
        <p:sp>
          <p:nvSpPr>
            <p:cNvPr name="Freeform 6" id="6"/>
            <p:cNvSpPr/>
            <p:nvPr/>
          </p:nvSpPr>
          <p:spPr>
            <a:xfrm flipH="false" flipV="false" rot="0">
              <a:off x="0" y="0"/>
              <a:ext cx="2408296" cy="393857"/>
            </a:xfrm>
            <a:custGeom>
              <a:avLst/>
              <a:gdLst/>
              <a:ahLst/>
              <a:cxnLst/>
              <a:rect r="r" b="b" t="t" l="l"/>
              <a:pathLst>
                <a:path h="393857" w="2408296">
                  <a:moveTo>
                    <a:pt x="0" y="0"/>
                  </a:moveTo>
                  <a:lnTo>
                    <a:pt x="2408296" y="0"/>
                  </a:lnTo>
                  <a:lnTo>
                    <a:pt x="2408296" y="393857"/>
                  </a:lnTo>
                  <a:lnTo>
                    <a:pt x="0" y="393857"/>
                  </a:lnTo>
                  <a:close/>
                </a:path>
              </a:pathLst>
            </a:custGeom>
            <a:solidFill>
              <a:srgbClr val="17726D"/>
            </a:solidFill>
          </p:spPr>
        </p:sp>
        <p:sp>
          <p:nvSpPr>
            <p:cNvPr name="TextBox 7" id="7"/>
            <p:cNvSpPr txBox="true"/>
            <p:nvPr/>
          </p:nvSpPr>
          <p:spPr>
            <a:xfrm>
              <a:off x="0" y="-47625"/>
              <a:ext cx="2408296" cy="441482"/>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2292839" y="3340629"/>
            <a:ext cx="5145691" cy="2876228"/>
            <a:chOff x="0" y="0"/>
            <a:chExt cx="6860922" cy="3834970"/>
          </a:xfrm>
        </p:grpSpPr>
        <p:pic>
          <p:nvPicPr>
            <p:cNvPr name="Picture 9" id="9"/>
            <p:cNvPicPr>
              <a:picLocks noChangeAspect="true"/>
            </p:cNvPicPr>
            <p:nvPr/>
          </p:nvPicPr>
          <p:blipFill>
            <a:blip r:embed="rId2"/>
            <a:srcRect l="0" t="22052" r="0" b="22052"/>
            <a:stretch>
              <a:fillRect/>
            </a:stretch>
          </p:blipFill>
          <p:spPr>
            <a:xfrm flipH="false" flipV="false">
              <a:off x="0" y="0"/>
              <a:ext cx="6860922" cy="3834970"/>
            </a:xfrm>
            <a:prstGeom prst="rect">
              <a:avLst/>
            </a:prstGeom>
          </p:spPr>
        </p:pic>
      </p:grpSp>
      <p:grpSp>
        <p:nvGrpSpPr>
          <p:cNvPr name="Group 10" id="10"/>
          <p:cNvGrpSpPr/>
          <p:nvPr/>
        </p:nvGrpSpPr>
        <p:grpSpPr>
          <a:xfrm rot="0">
            <a:off x="6571154" y="3340629"/>
            <a:ext cx="5145691" cy="2876228"/>
            <a:chOff x="0" y="0"/>
            <a:chExt cx="6860922" cy="3834970"/>
          </a:xfrm>
        </p:grpSpPr>
        <p:pic>
          <p:nvPicPr>
            <p:cNvPr name="Picture 11" id="11"/>
            <p:cNvPicPr>
              <a:picLocks noChangeAspect="true"/>
            </p:cNvPicPr>
            <p:nvPr/>
          </p:nvPicPr>
          <p:blipFill>
            <a:blip r:embed="rId3"/>
            <a:srcRect l="0" t="22052" r="0" b="22052"/>
            <a:stretch>
              <a:fillRect/>
            </a:stretch>
          </p:blipFill>
          <p:spPr>
            <a:xfrm flipH="false" flipV="false">
              <a:off x="0" y="0"/>
              <a:ext cx="6860922" cy="3834970"/>
            </a:xfrm>
            <a:prstGeom prst="rect">
              <a:avLst/>
            </a:prstGeom>
          </p:spPr>
        </p:pic>
      </p:grpSp>
      <p:grpSp>
        <p:nvGrpSpPr>
          <p:cNvPr name="Group 12" id="12"/>
          <p:cNvGrpSpPr/>
          <p:nvPr/>
        </p:nvGrpSpPr>
        <p:grpSpPr>
          <a:xfrm rot="0">
            <a:off x="849470" y="3340629"/>
            <a:ext cx="5145691" cy="2876228"/>
            <a:chOff x="0" y="0"/>
            <a:chExt cx="6860922" cy="3834970"/>
          </a:xfrm>
        </p:grpSpPr>
        <p:pic>
          <p:nvPicPr>
            <p:cNvPr name="Picture 13" id="13"/>
            <p:cNvPicPr>
              <a:picLocks noChangeAspect="true"/>
            </p:cNvPicPr>
            <p:nvPr/>
          </p:nvPicPr>
          <p:blipFill>
            <a:blip r:embed="rId4"/>
            <a:srcRect l="0" t="37" r="0" b="37"/>
            <a:stretch>
              <a:fillRect/>
            </a:stretch>
          </p:blipFill>
          <p:spPr>
            <a:xfrm flipH="false" flipV="false">
              <a:off x="0" y="0"/>
              <a:ext cx="6860922" cy="3834970"/>
            </a:xfrm>
            <a:prstGeom prst="rect">
              <a:avLst/>
            </a:prstGeom>
          </p:spPr>
        </p:pic>
      </p:grpSp>
      <p:grpSp>
        <p:nvGrpSpPr>
          <p:cNvPr name="Group 14" id="14"/>
          <p:cNvGrpSpPr/>
          <p:nvPr/>
        </p:nvGrpSpPr>
        <p:grpSpPr>
          <a:xfrm rot="0">
            <a:off x="-1061650" y="8036778"/>
            <a:ext cx="3803190" cy="38031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7" id="17"/>
          <p:cNvSpPr txBox="true"/>
          <p:nvPr/>
        </p:nvSpPr>
        <p:spPr>
          <a:xfrm rot="0">
            <a:off x="839945" y="562269"/>
            <a:ext cx="8052662" cy="984885"/>
          </a:xfrm>
          <a:prstGeom prst="rect">
            <a:avLst/>
          </a:prstGeom>
        </p:spPr>
        <p:txBody>
          <a:bodyPr anchor="t" rtlCol="false" tIns="0" lIns="0" bIns="0" rIns="0">
            <a:spAutoFit/>
          </a:bodyPr>
          <a:lstStyle/>
          <a:p>
            <a:pPr algn="l">
              <a:lnSpc>
                <a:spcPts val="7560"/>
              </a:lnSpc>
            </a:pPr>
            <a:r>
              <a:rPr lang="en-US" sz="7200">
                <a:solidFill>
                  <a:srgbClr val="17726D"/>
                </a:solidFill>
                <a:latin typeface="Inter Bold"/>
                <a:ea typeface="Inter Bold"/>
                <a:cs typeface="Inter Bold"/>
                <a:sym typeface="Inter Bold"/>
              </a:rPr>
              <a:t>OUR INDUSTRIES</a:t>
            </a:r>
          </a:p>
        </p:txBody>
      </p:sp>
      <p:sp>
        <p:nvSpPr>
          <p:cNvPr name="TextBox 18" id="18"/>
          <p:cNvSpPr txBox="true"/>
          <p:nvPr/>
        </p:nvSpPr>
        <p:spPr>
          <a:xfrm rot="0">
            <a:off x="849470" y="1556679"/>
            <a:ext cx="8138387"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Bold"/>
                <a:ea typeface="Open Sans Bold"/>
                <a:cs typeface="Open Sans Bold"/>
                <a:sym typeface="Open Sans Bold"/>
              </a:rPr>
              <a:t>WHAT WE COULD DO</a:t>
            </a:r>
          </a:p>
        </p:txBody>
      </p:sp>
      <p:sp>
        <p:nvSpPr>
          <p:cNvPr name="TextBox 19" id="19"/>
          <p:cNvSpPr txBox="true"/>
          <p:nvPr/>
        </p:nvSpPr>
        <p:spPr>
          <a:xfrm rot="0">
            <a:off x="839945" y="6517777"/>
            <a:ext cx="5155216" cy="455295"/>
          </a:xfrm>
          <a:prstGeom prst="rect">
            <a:avLst/>
          </a:prstGeom>
        </p:spPr>
        <p:txBody>
          <a:bodyPr anchor="t" rtlCol="false" tIns="0" lIns="0" bIns="0" rIns="0">
            <a:spAutoFit/>
          </a:bodyPr>
          <a:lstStyle/>
          <a:p>
            <a:pPr algn="l">
              <a:lnSpc>
                <a:spcPts val="3779"/>
              </a:lnSpc>
            </a:pPr>
            <a:r>
              <a:rPr lang="en-US" sz="2699">
                <a:solidFill>
                  <a:srgbClr val="17726D"/>
                </a:solidFill>
                <a:latin typeface="Inter Bold"/>
                <a:ea typeface="Inter Bold"/>
                <a:cs typeface="Inter Bold"/>
                <a:sym typeface="Inter Bold"/>
              </a:rPr>
              <a:t>Gaming and Entertainment</a:t>
            </a:r>
          </a:p>
        </p:txBody>
      </p:sp>
      <p:sp>
        <p:nvSpPr>
          <p:cNvPr name="TextBox 20" id="20"/>
          <p:cNvSpPr txBox="true"/>
          <p:nvPr/>
        </p:nvSpPr>
        <p:spPr>
          <a:xfrm rot="0">
            <a:off x="6454159" y="6517777"/>
            <a:ext cx="5155216" cy="1884045"/>
          </a:xfrm>
          <a:prstGeom prst="rect">
            <a:avLst/>
          </a:prstGeom>
        </p:spPr>
        <p:txBody>
          <a:bodyPr anchor="t" rtlCol="false" tIns="0" lIns="0" bIns="0" rIns="0">
            <a:spAutoFit/>
          </a:bodyPr>
          <a:lstStyle/>
          <a:p>
            <a:pPr algn="l">
              <a:lnSpc>
                <a:spcPts val="3779"/>
              </a:lnSpc>
            </a:pPr>
            <a:r>
              <a:rPr lang="en-US" sz="2699">
                <a:solidFill>
                  <a:srgbClr val="17726D"/>
                </a:solidFill>
                <a:latin typeface="Inter Bold"/>
                <a:ea typeface="Inter Bold"/>
                <a:cs typeface="Inter Bold"/>
                <a:sym typeface="Inter Bold"/>
              </a:rPr>
              <a:t>Enhancing Productivity with VR Gloves</a:t>
            </a:r>
          </a:p>
          <a:p>
            <a:pPr algn="l">
              <a:lnSpc>
                <a:spcPts val="3779"/>
              </a:lnSpc>
            </a:pPr>
          </a:p>
          <a:p>
            <a:pPr algn="l">
              <a:lnSpc>
                <a:spcPts val="3779"/>
              </a:lnSpc>
            </a:pPr>
          </a:p>
        </p:txBody>
      </p:sp>
      <p:sp>
        <p:nvSpPr>
          <p:cNvPr name="TextBox 21" id="21"/>
          <p:cNvSpPr txBox="true"/>
          <p:nvPr/>
        </p:nvSpPr>
        <p:spPr>
          <a:xfrm rot="0">
            <a:off x="12292839" y="6517777"/>
            <a:ext cx="5155216" cy="455295"/>
          </a:xfrm>
          <a:prstGeom prst="rect">
            <a:avLst/>
          </a:prstGeom>
        </p:spPr>
        <p:txBody>
          <a:bodyPr anchor="t" rtlCol="false" tIns="0" lIns="0" bIns="0" rIns="0">
            <a:spAutoFit/>
          </a:bodyPr>
          <a:lstStyle/>
          <a:p>
            <a:pPr algn="l">
              <a:lnSpc>
                <a:spcPts val="3779"/>
              </a:lnSpc>
            </a:pPr>
            <a:r>
              <a:rPr lang="en-US" sz="2699">
                <a:solidFill>
                  <a:srgbClr val="17726D"/>
                </a:solidFill>
                <a:latin typeface="Inter Bold"/>
                <a:ea typeface="Inter Bold"/>
                <a:cs typeface="Inter Bold"/>
                <a:sym typeface="Inter Bold"/>
              </a:rPr>
              <a:t>Bridging Communication</a:t>
            </a:r>
          </a:p>
        </p:txBody>
      </p:sp>
      <p:sp>
        <p:nvSpPr>
          <p:cNvPr name="TextBox 22" id="22"/>
          <p:cNvSpPr txBox="true"/>
          <p:nvPr/>
        </p:nvSpPr>
        <p:spPr>
          <a:xfrm rot="0">
            <a:off x="839945" y="7123504"/>
            <a:ext cx="4930750" cy="230314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One of the most significant areas where AR and VR are used. Companies like Meta (formerly Facebook), Sony, and HTC are major players.</a:t>
            </a:r>
          </a:p>
        </p:txBody>
      </p:sp>
      <p:sp>
        <p:nvSpPr>
          <p:cNvPr name="TextBox 23" id="23"/>
          <p:cNvSpPr txBox="true"/>
          <p:nvPr/>
        </p:nvSpPr>
        <p:spPr>
          <a:xfrm rot="0">
            <a:off x="6454159" y="7626557"/>
            <a:ext cx="4629196" cy="2485564"/>
          </a:xfrm>
          <a:prstGeom prst="rect">
            <a:avLst/>
          </a:prstGeom>
        </p:spPr>
        <p:txBody>
          <a:bodyPr anchor="t" rtlCol="false" tIns="0" lIns="0" bIns="0" rIns="0">
            <a:spAutoFit/>
          </a:bodyPr>
          <a:lstStyle/>
          <a:p>
            <a:pPr algn="just">
              <a:lnSpc>
                <a:spcPts val="3337"/>
              </a:lnSpc>
            </a:pPr>
            <a:r>
              <a:rPr lang="en-US" sz="2153">
                <a:solidFill>
                  <a:srgbClr val="000000"/>
                </a:solidFill>
                <a:latin typeface="Open Sans"/>
                <a:ea typeface="Open Sans"/>
                <a:cs typeface="Open Sans"/>
                <a:sym typeface="Open Sans"/>
              </a:rPr>
              <a:t>VR Gloves Beyond Virtual Worlds</a:t>
            </a:r>
          </a:p>
          <a:p>
            <a:pPr algn="just">
              <a:lnSpc>
                <a:spcPts val="3337"/>
              </a:lnSpc>
            </a:pPr>
            <a:r>
              <a:rPr lang="en-US" sz="2153">
                <a:solidFill>
                  <a:srgbClr val="000000"/>
                </a:solidFill>
                <a:latin typeface="Open Sans"/>
                <a:ea typeface="Open Sans"/>
                <a:cs typeface="Open Sans"/>
                <a:sym typeface="Open Sans"/>
              </a:rPr>
              <a:t>Gesture-based computing, seamless device interaction, and intuitive 3D manipulation boost efficiency in diverse work environments.</a:t>
            </a:r>
          </a:p>
          <a:p>
            <a:pPr algn="just" marL="0" indent="0" lvl="0">
              <a:lnSpc>
                <a:spcPts val="3337"/>
              </a:lnSpc>
            </a:pPr>
          </a:p>
        </p:txBody>
      </p:sp>
      <p:sp>
        <p:nvSpPr>
          <p:cNvPr name="TextBox 24" id="24"/>
          <p:cNvSpPr txBox="true"/>
          <p:nvPr/>
        </p:nvSpPr>
        <p:spPr>
          <a:xfrm rot="0">
            <a:off x="12292839" y="7059930"/>
            <a:ext cx="4930750" cy="2840355"/>
          </a:xfrm>
          <a:prstGeom prst="rect">
            <a:avLst/>
          </a:prstGeom>
        </p:spPr>
        <p:txBody>
          <a:bodyPr anchor="t" rtlCol="false" tIns="0" lIns="0" bIns="0" rIns="0">
            <a:spAutoFit/>
          </a:bodyPr>
          <a:lstStyle/>
          <a:p>
            <a:pPr algn="just" marL="0" indent="0" lvl="0">
              <a:lnSpc>
                <a:spcPts val="3255"/>
              </a:lnSpc>
            </a:pPr>
            <a:r>
              <a:rPr lang="en-US" sz="2100">
                <a:solidFill>
                  <a:srgbClr val="000000"/>
                </a:solidFill>
                <a:latin typeface="Open Sans"/>
                <a:ea typeface="Open Sans"/>
                <a:cs typeface="Open Sans"/>
                <a:sym typeface="Open Sans"/>
              </a:rPr>
              <a:t>VR Gloves translate gestures to text and speech, enabling seamless communication for deaf individuals, military operations, and bike riding, enhancing safety and coordination across various environments and situations.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309161" cy="10287000"/>
            <a:chOff x="0" y="0"/>
            <a:chExt cx="2451795" cy="2709333"/>
          </a:xfrm>
        </p:grpSpPr>
        <p:sp>
          <p:nvSpPr>
            <p:cNvPr name="Freeform 3" id="3"/>
            <p:cNvSpPr/>
            <p:nvPr/>
          </p:nvSpPr>
          <p:spPr>
            <a:xfrm flipH="false" flipV="false" rot="0">
              <a:off x="0" y="0"/>
              <a:ext cx="2451795" cy="2709333"/>
            </a:xfrm>
            <a:custGeom>
              <a:avLst/>
              <a:gdLst/>
              <a:ahLst/>
              <a:cxnLst/>
              <a:rect r="r" b="b" t="t" l="l"/>
              <a:pathLst>
                <a:path h="2709333" w="2451795">
                  <a:moveTo>
                    <a:pt x="0" y="0"/>
                  </a:moveTo>
                  <a:lnTo>
                    <a:pt x="2451795" y="0"/>
                  </a:lnTo>
                  <a:lnTo>
                    <a:pt x="2451795" y="2709333"/>
                  </a:lnTo>
                  <a:lnTo>
                    <a:pt x="0" y="2709333"/>
                  </a:lnTo>
                  <a:close/>
                </a:path>
              </a:pathLst>
            </a:custGeom>
            <a:solidFill>
              <a:srgbClr val="17726D"/>
            </a:solidFill>
          </p:spPr>
        </p:sp>
        <p:sp>
          <p:nvSpPr>
            <p:cNvPr name="TextBox 4" id="4"/>
            <p:cNvSpPr txBox="true"/>
            <p:nvPr/>
          </p:nvSpPr>
          <p:spPr>
            <a:xfrm>
              <a:off x="0" y="-47625"/>
              <a:ext cx="2451795" cy="2756958"/>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849470" y="3161337"/>
            <a:ext cx="7574678" cy="4487997"/>
          </a:xfrm>
          <a:custGeom>
            <a:avLst/>
            <a:gdLst/>
            <a:ahLst/>
            <a:cxnLst/>
            <a:rect r="r" b="b" t="t" l="l"/>
            <a:pathLst>
              <a:path h="4487997" w="7574678">
                <a:moveTo>
                  <a:pt x="0" y="0"/>
                </a:moveTo>
                <a:lnTo>
                  <a:pt x="7574678" y="0"/>
                </a:lnTo>
                <a:lnTo>
                  <a:pt x="7574678" y="4487996"/>
                </a:lnTo>
                <a:lnTo>
                  <a:pt x="0" y="4487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839945" y="2418387"/>
            <a:ext cx="1858299" cy="0"/>
          </a:xfrm>
          <a:prstGeom prst="line">
            <a:avLst/>
          </a:prstGeom>
          <a:ln cap="flat" w="76200">
            <a:solidFill>
              <a:srgbClr val="EAE4D2"/>
            </a:solidFill>
            <a:prstDash val="solid"/>
            <a:headEnd type="none" len="sm" w="sm"/>
            <a:tailEnd type="none" len="sm" w="sm"/>
          </a:ln>
        </p:spPr>
      </p:sp>
      <p:sp>
        <p:nvSpPr>
          <p:cNvPr name="Freeform 7" id="7"/>
          <p:cNvSpPr/>
          <p:nvPr/>
        </p:nvSpPr>
        <p:spPr>
          <a:xfrm flipH="false" flipV="false" rot="0">
            <a:off x="2045045" y="4261890"/>
            <a:ext cx="292554" cy="417934"/>
          </a:xfrm>
          <a:custGeom>
            <a:avLst/>
            <a:gdLst/>
            <a:ahLst/>
            <a:cxnLst/>
            <a:rect r="r" b="b" t="t" l="l"/>
            <a:pathLst>
              <a:path h="417934" w="292554">
                <a:moveTo>
                  <a:pt x="0" y="0"/>
                </a:moveTo>
                <a:lnTo>
                  <a:pt x="292553" y="0"/>
                </a:lnTo>
                <a:lnTo>
                  <a:pt x="292553"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238479" y="5808031"/>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212651" y="3843956"/>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254914" y="4460359"/>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793718" y="6345827"/>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747055" y="4878293"/>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772387" y="6465513"/>
            <a:ext cx="292554" cy="417934"/>
          </a:xfrm>
          <a:custGeom>
            <a:avLst/>
            <a:gdLst/>
            <a:ahLst/>
            <a:cxnLst/>
            <a:rect r="r" b="b" t="t" l="l"/>
            <a:pathLst>
              <a:path h="417934" w="292554">
                <a:moveTo>
                  <a:pt x="0" y="0"/>
                </a:moveTo>
                <a:lnTo>
                  <a:pt x="292553" y="0"/>
                </a:lnTo>
                <a:lnTo>
                  <a:pt x="292553"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839945" y="562269"/>
            <a:ext cx="8147912" cy="1937385"/>
          </a:xfrm>
          <a:prstGeom prst="rect">
            <a:avLst/>
          </a:prstGeom>
        </p:spPr>
        <p:txBody>
          <a:bodyPr anchor="t" rtlCol="false" tIns="0" lIns="0" bIns="0" rIns="0">
            <a:spAutoFit/>
          </a:bodyPr>
          <a:lstStyle/>
          <a:p>
            <a:pPr algn="l">
              <a:lnSpc>
                <a:spcPts val="7560"/>
              </a:lnSpc>
            </a:pPr>
            <a:r>
              <a:rPr lang="en-US" sz="7200">
                <a:solidFill>
                  <a:srgbClr val="FFFFFF"/>
                </a:solidFill>
                <a:latin typeface="Inter Bold"/>
                <a:ea typeface="Inter Bold"/>
                <a:cs typeface="Inter Bold"/>
                <a:sym typeface="Inter Bold"/>
              </a:rPr>
              <a:t>MAJOR MARKET CONTRIBUTORS</a:t>
            </a:r>
          </a:p>
        </p:txBody>
      </p:sp>
      <p:sp>
        <p:nvSpPr>
          <p:cNvPr name="TextBox 15" id="15"/>
          <p:cNvSpPr txBox="true"/>
          <p:nvPr/>
        </p:nvSpPr>
        <p:spPr>
          <a:xfrm rot="0">
            <a:off x="849470" y="8011283"/>
            <a:ext cx="7641844" cy="1692910"/>
          </a:xfrm>
          <a:prstGeom prst="rect">
            <a:avLst/>
          </a:prstGeom>
        </p:spPr>
        <p:txBody>
          <a:bodyPr anchor="t" rtlCol="false" tIns="0" lIns="0" bIns="0" rIns="0">
            <a:spAutoFit/>
          </a:bodyPr>
          <a:lstStyle/>
          <a:p>
            <a:pPr algn="just" marL="0" indent="0" lvl="0">
              <a:lnSpc>
                <a:spcPts val="3410"/>
              </a:lnSpc>
            </a:pPr>
            <a:r>
              <a:rPr lang="en-US" sz="2200">
                <a:solidFill>
                  <a:srgbClr val="FFFFFF"/>
                </a:solidFill>
                <a:latin typeface="Open Sans"/>
                <a:ea typeface="Open Sans"/>
                <a:cs typeface="Open Sans"/>
                <a:sym typeface="Open Sans"/>
              </a:rPr>
              <a:t>Our product makes the VR dream more accessible and useful for everyday activities, enhancing real-world applications and driving the growth of company’s market value.</a:t>
            </a:r>
          </a:p>
        </p:txBody>
      </p:sp>
      <p:grpSp>
        <p:nvGrpSpPr>
          <p:cNvPr name="Group 16" id="16"/>
          <p:cNvGrpSpPr/>
          <p:nvPr/>
        </p:nvGrpSpPr>
        <p:grpSpPr>
          <a:xfrm rot="0">
            <a:off x="10482601" y="656897"/>
            <a:ext cx="6683462" cy="553720"/>
            <a:chOff x="0" y="0"/>
            <a:chExt cx="1760253" cy="145836"/>
          </a:xfrm>
        </p:grpSpPr>
        <p:sp>
          <p:nvSpPr>
            <p:cNvPr name="Freeform 17" id="17"/>
            <p:cNvSpPr/>
            <p:nvPr/>
          </p:nvSpPr>
          <p:spPr>
            <a:xfrm flipH="false" flipV="false" rot="0">
              <a:off x="0" y="0"/>
              <a:ext cx="1760253" cy="145836"/>
            </a:xfrm>
            <a:custGeom>
              <a:avLst/>
              <a:gdLst/>
              <a:ahLst/>
              <a:cxnLst/>
              <a:rect r="r" b="b" t="t" l="l"/>
              <a:pathLst>
                <a:path h="145836" w="1760253">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sp>
        <p:sp>
          <p:nvSpPr>
            <p:cNvPr name="TextBox 18" id="18"/>
            <p:cNvSpPr txBox="true"/>
            <p:nvPr/>
          </p:nvSpPr>
          <p:spPr>
            <a:xfrm>
              <a:off x="0" y="-38100"/>
              <a:ext cx="1760253" cy="183936"/>
            </a:xfrm>
            <a:prstGeom prst="rect">
              <a:avLst/>
            </a:prstGeom>
          </p:spPr>
          <p:txBody>
            <a:bodyPr anchor="ctr" rtlCol="false" tIns="50800" lIns="50800" bIns="50800" rIns="50800"/>
            <a:lstStyle/>
            <a:p>
              <a:pPr algn="ctr">
                <a:lnSpc>
                  <a:spcPts val="3079"/>
                </a:lnSpc>
              </a:pPr>
              <a:r>
                <a:rPr lang="en-US" sz="2199">
                  <a:solidFill>
                    <a:srgbClr val="FFFFFF"/>
                  </a:solidFill>
                  <a:latin typeface="Inter Bold"/>
                  <a:ea typeface="Inter Bold"/>
                  <a:cs typeface="Inter Bold"/>
                  <a:sym typeface="Inter Bold"/>
                </a:rPr>
                <a:t>Oculus (Meta Platforms, Inc.)</a:t>
              </a:r>
            </a:p>
          </p:txBody>
        </p:sp>
      </p:grpSp>
      <p:grpSp>
        <p:nvGrpSpPr>
          <p:cNvPr name="Group 19" id="19"/>
          <p:cNvGrpSpPr/>
          <p:nvPr/>
        </p:nvGrpSpPr>
        <p:grpSpPr>
          <a:xfrm rot="0">
            <a:off x="10482601" y="3567096"/>
            <a:ext cx="6683462" cy="553720"/>
            <a:chOff x="0" y="0"/>
            <a:chExt cx="1760253" cy="145836"/>
          </a:xfrm>
        </p:grpSpPr>
        <p:sp>
          <p:nvSpPr>
            <p:cNvPr name="Freeform 20" id="20"/>
            <p:cNvSpPr/>
            <p:nvPr/>
          </p:nvSpPr>
          <p:spPr>
            <a:xfrm flipH="false" flipV="false" rot="0">
              <a:off x="0" y="0"/>
              <a:ext cx="1760253" cy="145836"/>
            </a:xfrm>
            <a:custGeom>
              <a:avLst/>
              <a:gdLst/>
              <a:ahLst/>
              <a:cxnLst/>
              <a:rect r="r" b="b" t="t" l="l"/>
              <a:pathLst>
                <a:path h="145836" w="1760253">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sp>
        <p:sp>
          <p:nvSpPr>
            <p:cNvPr name="TextBox 21" id="21"/>
            <p:cNvSpPr txBox="true"/>
            <p:nvPr/>
          </p:nvSpPr>
          <p:spPr>
            <a:xfrm>
              <a:off x="0" y="-38100"/>
              <a:ext cx="1760253" cy="183936"/>
            </a:xfrm>
            <a:prstGeom prst="rect">
              <a:avLst/>
            </a:prstGeom>
          </p:spPr>
          <p:txBody>
            <a:bodyPr anchor="ctr" rtlCol="false" tIns="50800" lIns="50800" bIns="50800" rIns="50800"/>
            <a:lstStyle/>
            <a:p>
              <a:pPr algn="ctr">
                <a:lnSpc>
                  <a:spcPts val="3079"/>
                </a:lnSpc>
              </a:pPr>
              <a:r>
                <a:rPr lang="en-US" sz="2199">
                  <a:solidFill>
                    <a:srgbClr val="FFFFFF"/>
                  </a:solidFill>
                  <a:latin typeface="Inter Bold"/>
                  <a:ea typeface="Inter Bold"/>
                  <a:cs typeface="Inter Bold"/>
                  <a:sym typeface="Inter Bold"/>
                </a:rPr>
                <a:t>Sony Interactive Entertainment LLC</a:t>
              </a:r>
            </a:p>
          </p:txBody>
        </p:sp>
      </p:grpSp>
      <p:grpSp>
        <p:nvGrpSpPr>
          <p:cNvPr name="Group 22" id="22"/>
          <p:cNvGrpSpPr/>
          <p:nvPr/>
        </p:nvGrpSpPr>
        <p:grpSpPr>
          <a:xfrm rot="0">
            <a:off x="10482601" y="6225965"/>
            <a:ext cx="6683462" cy="553720"/>
            <a:chOff x="0" y="0"/>
            <a:chExt cx="1760253" cy="145836"/>
          </a:xfrm>
        </p:grpSpPr>
        <p:sp>
          <p:nvSpPr>
            <p:cNvPr name="Freeform 23" id="23"/>
            <p:cNvSpPr/>
            <p:nvPr/>
          </p:nvSpPr>
          <p:spPr>
            <a:xfrm flipH="false" flipV="false" rot="0">
              <a:off x="0" y="0"/>
              <a:ext cx="1760253" cy="145836"/>
            </a:xfrm>
            <a:custGeom>
              <a:avLst/>
              <a:gdLst/>
              <a:ahLst/>
              <a:cxnLst/>
              <a:rect r="r" b="b" t="t" l="l"/>
              <a:pathLst>
                <a:path h="145836" w="1760253">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sp>
        <p:sp>
          <p:nvSpPr>
            <p:cNvPr name="TextBox 24" id="24"/>
            <p:cNvSpPr txBox="true"/>
            <p:nvPr/>
          </p:nvSpPr>
          <p:spPr>
            <a:xfrm>
              <a:off x="0" y="-38100"/>
              <a:ext cx="1760253" cy="183936"/>
            </a:xfrm>
            <a:prstGeom prst="rect">
              <a:avLst/>
            </a:prstGeom>
          </p:spPr>
          <p:txBody>
            <a:bodyPr anchor="ctr" rtlCol="false" tIns="50800" lIns="50800" bIns="50800" rIns="50800"/>
            <a:lstStyle/>
            <a:p>
              <a:pPr algn="ctr">
                <a:lnSpc>
                  <a:spcPts val="3079"/>
                </a:lnSpc>
              </a:pPr>
              <a:r>
                <a:rPr lang="en-US" sz="2199">
                  <a:solidFill>
                    <a:srgbClr val="FFFFFF"/>
                  </a:solidFill>
                  <a:latin typeface="Inter Bold"/>
                  <a:ea typeface="Inter Bold"/>
                  <a:cs typeface="Inter Bold"/>
                  <a:sym typeface="Inter Bold"/>
                </a:rPr>
                <a:t>Apple </a:t>
              </a:r>
            </a:p>
          </p:txBody>
        </p:sp>
      </p:grpSp>
      <p:sp>
        <p:nvSpPr>
          <p:cNvPr name="TextBox 25" id="25"/>
          <p:cNvSpPr txBox="true"/>
          <p:nvPr/>
        </p:nvSpPr>
        <p:spPr>
          <a:xfrm rot="0">
            <a:off x="10096657" y="1324917"/>
            <a:ext cx="7455348" cy="1692910"/>
          </a:xfrm>
          <a:prstGeom prst="rect">
            <a:avLst/>
          </a:prstGeom>
        </p:spPr>
        <p:txBody>
          <a:bodyPr anchor="t" rtlCol="false" tIns="0" lIns="0" bIns="0" rIns="0">
            <a:spAutoFit/>
          </a:bodyPr>
          <a:lstStyle/>
          <a:p>
            <a:pPr algn="just" marL="0" indent="0" lvl="0">
              <a:lnSpc>
                <a:spcPts val="3410"/>
              </a:lnSpc>
            </a:pPr>
            <a:r>
              <a:rPr lang="en-US" sz="2200">
                <a:solidFill>
                  <a:srgbClr val="000000"/>
                </a:solidFill>
                <a:latin typeface="Open Sans"/>
                <a:ea typeface="Open Sans"/>
                <a:cs typeface="Open Sans"/>
                <a:sym typeface="Open Sans"/>
              </a:rPr>
              <a:t>The company's VR products, including the Oculus Rift and Oculus Quest, have significantly contributed to the widespread adoption of VR in the consumer and gaming sectors.</a:t>
            </a:r>
          </a:p>
        </p:txBody>
      </p:sp>
      <p:sp>
        <p:nvSpPr>
          <p:cNvPr name="TextBox 26" id="26"/>
          <p:cNvSpPr txBox="true"/>
          <p:nvPr/>
        </p:nvSpPr>
        <p:spPr>
          <a:xfrm rot="0">
            <a:off x="10096657" y="4324089"/>
            <a:ext cx="7455348" cy="1264285"/>
          </a:xfrm>
          <a:prstGeom prst="rect">
            <a:avLst/>
          </a:prstGeom>
        </p:spPr>
        <p:txBody>
          <a:bodyPr anchor="t" rtlCol="false" tIns="0" lIns="0" bIns="0" rIns="0">
            <a:spAutoFit/>
          </a:bodyPr>
          <a:lstStyle/>
          <a:p>
            <a:pPr algn="just" marL="0" indent="0" lvl="0">
              <a:lnSpc>
                <a:spcPts val="3410"/>
              </a:lnSpc>
            </a:pPr>
            <a:r>
              <a:rPr lang="en-US" sz="2200">
                <a:solidFill>
                  <a:srgbClr val="000000"/>
                </a:solidFill>
                <a:latin typeface="Open Sans"/>
                <a:ea typeface="Open Sans"/>
                <a:cs typeface="Open Sans"/>
                <a:sym typeface="Open Sans"/>
              </a:rPr>
              <a:t>The PlayStation VR headset and associated VR content have helped Sony establish a strong presence in the consumer VR space.</a:t>
            </a:r>
          </a:p>
        </p:txBody>
      </p:sp>
      <p:grpSp>
        <p:nvGrpSpPr>
          <p:cNvPr name="Group 27" id="27"/>
          <p:cNvGrpSpPr/>
          <p:nvPr/>
        </p:nvGrpSpPr>
        <p:grpSpPr>
          <a:xfrm rot="0">
            <a:off x="15941633" y="7975432"/>
            <a:ext cx="3803190" cy="380319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30" id="30"/>
          <p:cNvSpPr txBox="true"/>
          <p:nvPr/>
        </p:nvSpPr>
        <p:spPr>
          <a:xfrm rot="0">
            <a:off x="10096657" y="7022737"/>
            <a:ext cx="7455348" cy="2121535"/>
          </a:xfrm>
          <a:prstGeom prst="rect">
            <a:avLst/>
          </a:prstGeom>
        </p:spPr>
        <p:txBody>
          <a:bodyPr anchor="t" rtlCol="false" tIns="0" lIns="0" bIns="0" rIns="0">
            <a:spAutoFit/>
          </a:bodyPr>
          <a:lstStyle/>
          <a:p>
            <a:pPr algn="just" marL="0" indent="0" lvl="0">
              <a:lnSpc>
                <a:spcPts val="3410"/>
              </a:lnSpc>
            </a:pPr>
            <a:r>
              <a:rPr lang="en-US" sz="2200">
                <a:solidFill>
                  <a:srgbClr val="000000"/>
                </a:solidFill>
                <a:latin typeface="Open Sans"/>
                <a:ea typeface="Open Sans"/>
                <a:cs typeface="Open Sans"/>
                <a:sym typeface="Open Sans"/>
              </a:rPr>
              <a:t>Apple vision pro max’s advanced technology and seamless integration attract both consumers and developers, driving market growth, fostering innovation, and solidifying Apple's dominance in the rapidly expanding VR market.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14115913" y="96336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357705" y="7637029"/>
            <a:ext cx="4136867" cy="41368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9" id="9"/>
          <p:cNvSpPr/>
          <p:nvPr/>
        </p:nvSpPr>
        <p:spPr>
          <a:xfrm flipH="false" flipV="false" rot="0">
            <a:off x="900485" y="2342026"/>
            <a:ext cx="8328410" cy="3935342"/>
          </a:xfrm>
          <a:custGeom>
            <a:avLst/>
            <a:gdLst/>
            <a:ahLst/>
            <a:cxnLst/>
            <a:rect r="r" b="b" t="t" l="l"/>
            <a:pathLst>
              <a:path h="3935342" w="8328410">
                <a:moveTo>
                  <a:pt x="0" y="0"/>
                </a:moveTo>
                <a:lnTo>
                  <a:pt x="8328410" y="0"/>
                </a:lnTo>
                <a:lnTo>
                  <a:pt x="8328410" y="3935343"/>
                </a:lnTo>
                <a:lnTo>
                  <a:pt x="0" y="3935343"/>
                </a:lnTo>
                <a:lnTo>
                  <a:pt x="0" y="0"/>
                </a:lnTo>
                <a:close/>
              </a:path>
            </a:pathLst>
          </a:custGeom>
          <a:blipFill>
            <a:blip r:embed="rId4"/>
            <a:stretch>
              <a:fillRect l="0" t="-16307" r="0" b="0"/>
            </a:stretch>
          </a:blipFill>
        </p:spPr>
      </p:sp>
      <p:sp>
        <p:nvSpPr>
          <p:cNvPr name="Freeform 10" id="10"/>
          <p:cNvSpPr/>
          <p:nvPr/>
        </p:nvSpPr>
        <p:spPr>
          <a:xfrm flipH="false" flipV="false" rot="0">
            <a:off x="12309455" y="7054249"/>
            <a:ext cx="5077589" cy="2651213"/>
          </a:xfrm>
          <a:custGeom>
            <a:avLst/>
            <a:gdLst/>
            <a:ahLst/>
            <a:cxnLst/>
            <a:rect r="r" b="b" t="t" l="l"/>
            <a:pathLst>
              <a:path h="2651213" w="5077589">
                <a:moveTo>
                  <a:pt x="0" y="0"/>
                </a:moveTo>
                <a:lnTo>
                  <a:pt x="5077589" y="0"/>
                </a:lnTo>
                <a:lnTo>
                  <a:pt x="5077589" y="2651213"/>
                </a:lnTo>
                <a:lnTo>
                  <a:pt x="0" y="2651213"/>
                </a:lnTo>
                <a:lnTo>
                  <a:pt x="0" y="0"/>
                </a:lnTo>
                <a:close/>
              </a:path>
            </a:pathLst>
          </a:custGeom>
          <a:blipFill>
            <a:blip r:embed="rId5"/>
            <a:stretch>
              <a:fillRect l="0" t="0" r="0" b="0"/>
            </a:stretch>
          </a:blipFill>
        </p:spPr>
      </p:sp>
      <p:sp>
        <p:nvSpPr>
          <p:cNvPr name="Freeform 11" id="11"/>
          <p:cNvSpPr/>
          <p:nvPr/>
        </p:nvSpPr>
        <p:spPr>
          <a:xfrm flipH="false" flipV="false" rot="0">
            <a:off x="10105278" y="2342026"/>
            <a:ext cx="6718279" cy="3935342"/>
          </a:xfrm>
          <a:custGeom>
            <a:avLst/>
            <a:gdLst/>
            <a:ahLst/>
            <a:cxnLst/>
            <a:rect r="r" b="b" t="t" l="l"/>
            <a:pathLst>
              <a:path h="3935342" w="6718279">
                <a:moveTo>
                  <a:pt x="0" y="0"/>
                </a:moveTo>
                <a:lnTo>
                  <a:pt x="6718279" y="0"/>
                </a:lnTo>
                <a:lnTo>
                  <a:pt x="6718279" y="3935343"/>
                </a:lnTo>
                <a:lnTo>
                  <a:pt x="0" y="3935343"/>
                </a:lnTo>
                <a:lnTo>
                  <a:pt x="0" y="0"/>
                </a:lnTo>
                <a:close/>
              </a:path>
            </a:pathLst>
          </a:custGeom>
          <a:blipFill>
            <a:blip r:embed="rId6"/>
            <a:stretch>
              <a:fillRect l="0" t="0" r="0" b="0"/>
            </a:stretch>
          </a:blipFill>
        </p:spPr>
      </p:sp>
      <p:sp>
        <p:nvSpPr>
          <p:cNvPr name="TextBox 12" id="12"/>
          <p:cNvSpPr txBox="true"/>
          <p:nvPr/>
        </p:nvSpPr>
        <p:spPr>
          <a:xfrm rot="0">
            <a:off x="839945" y="904216"/>
            <a:ext cx="8147912" cy="697231"/>
          </a:xfrm>
          <a:prstGeom prst="rect">
            <a:avLst/>
          </a:prstGeom>
        </p:spPr>
        <p:txBody>
          <a:bodyPr anchor="t" rtlCol="false" tIns="0" lIns="0" bIns="0" rIns="0">
            <a:spAutoFit/>
          </a:bodyPr>
          <a:lstStyle/>
          <a:p>
            <a:pPr algn="l">
              <a:lnSpc>
                <a:spcPts val="5355"/>
              </a:lnSpc>
            </a:pPr>
            <a:r>
              <a:rPr lang="en-US" sz="5100">
                <a:solidFill>
                  <a:srgbClr val="FFFFFF"/>
                </a:solidFill>
                <a:latin typeface="Inter Bold"/>
                <a:ea typeface="Inter Bold"/>
                <a:cs typeface="Inter Bold"/>
                <a:sym typeface="Inter Bold"/>
              </a:rPr>
              <a:t>INDUSTRIAL STATISTICS</a:t>
            </a:r>
          </a:p>
        </p:txBody>
      </p:sp>
      <p:sp>
        <p:nvSpPr>
          <p:cNvPr name="TextBox 13" id="13"/>
          <p:cNvSpPr txBox="true"/>
          <p:nvPr/>
        </p:nvSpPr>
        <p:spPr>
          <a:xfrm rot="0">
            <a:off x="14848250" y="970256"/>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Thynk Unlimited</a:t>
            </a:r>
          </a:p>
        </p:txBody>
      </p:sp>
      <p:sp>
        <p:nvSpPr>
          <p:cNvPr name="TextBox 14" id="14"/>
          <p:cNvSpPr txBox="true"/>
          <p:nvPr/>
        </p:nvSpPr>
        <p:spPr>
          <a:xfrm rot="0">
            <a:off x="1028700" y="7570354"/>
            <a:ext cx="10948784" cy="1689187"/>
          </a:xfrm>
          <a:prstGeom prst="rect">
            <a:avLst/>
          </a:prstGeom>
        </p:spPr>
        <p:txBody>
          <a:bodyPr anchor="t" rtlCol="false" tIns="0" lIns="0" bIns="0" rIns="0">
            <a:spAutoFit/>
          </a:bodyPr>
          <a:lstStyle/>
          <a:p>
            <a:pPr algn="just" marL="0" indent="0" lvl="0">
              <a:lnSpc>
                <a:spcPts val="3362"/>
              </a:lnSpc>
            </a:pPr>
            <a:r>
              <a:rPr lang="en-US" sz="2241">
                <a:solidFill>
                  <a:srgbClr val="000000"/>
                </a:solidFill>
                <a:latin typeface="Open Sans"/>
                <a:ea typeface="Open Sans"/>
                <a:cs typeface="Open Sans"/>
                <a:sym typeface="Open Sans"/>
              </a:rPr>
              <a:t>Statistics shows a steady upward trend with a CAGR of 3.7%, indicating an accelerating growth throughout the decade (2022 - 2032). This predicted growth  depicts the upcoming technological advancements, and the expanding scope of VR applications. </a:t>
            </a:r>
          </a:p>
        </p:txBody>
      </p:sp>
      <p:sp>
        <p:nvSpPr>
          <p:cNvPr name="TextBox 15" id="15"/>
          <p:cNvSpPr txBox="true"/>
          <p:nvPr/>
        </p:nvSpPr>
        <p:spPr>
          <a:xfrm rot="0">
            <a:off x="4047037" y="6248794"/>
            <a:ext cx="2035307" cy="297047"/>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Bold"/>
                <a:ea typeface="Canva Sans Bold"/>
                <a:cs typeface="Canva Sans Bold"/>
                <a:sym typeface="Canva Sans Bold"/>
              </a:rPr>
              <a:t>VR Market Growth</a:t>
            </a:r>
          </a:p>
        </p:txBody>
      </p:sp>
      <p:sp>
        <p:nvSpPr>
          <p:cNvPr name="TextBox 16" id="16"/>
          <p:cNvSpPr txBox="true"/>
          <p:nvPr/>
        </p:nvSpPr>
        <p:spPr>
          <a:xfrm rot="0">
            <a:off x="11549661" y="6248794"/>
            <a:ext cx="3829513" cy="297047"/>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Bold"/>
                <a:ea typeface="Canva Sans Bold"/>
                <a:cs typeface="Canva Sans Bold"/>
                <a:sym typeface="Canva Sans Bold"/>
              </a:rPr>
              <a:t>Haptic Technology Market Growth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8614" y="0"/>
            <a:ext cx="7799121" cy="6275956"/>
            <a:chOff x="0" y="0"/>
            <a:chExt cx="2054089" cy="1652927"/>
          </a:xfrm>
        </p:grpSpPr>
        <p:sp>
          <p:nvSpPr>
            <p:cNvPr name="Freeform 3" id="3"/>
            <p:cNvSpPr/>
            <p:nvPr/>
          </p:nvSpPr>
          <p:spPr>
            <a:xfrm flipH="false" flipV="false" rot="0">
              <a:off x="0" y="0"/>
              <a:ext cx="2054089" cy="1652927"/>
            </a:xfrm>
            <a:custGeom>
              <a:avLst/>
              <a:gdLst/>
              <a:ahLst/>
              <a:cxnLst/>
              <a:rect r="r" b="b" t="t" l="l"/>
              <a:pathLst>
                <a:path h="1652927" w="2054089">
                  <a:moveTo>
                    <a:pt x="0" y="0"/>
                  </a:moveTo>
                  <a:lnTo>
                    <a:pt x="2054089" y="0"/>
                  </a:lnTo>
                  <a:lnTo>
                    <a:pt x="2054089" y="1652927"/>
                  </a:lnTo>
                  <a:lnTo>
                    <a:pt x="0" y="1652927"/>
                  </a:lnTo>
                  <a:close/>
                </a:path>
              </a:pathLst>
            </a:custGeom>
            <a:solidFill>
              <a:srgbClr val="17726D"/>
            </a:solidFill>
          </p:spPr>
        </p:sp>
        <p:sp>
          <p:nvSpPr>
            <p:cNvPr name="TextBox 4" id="4"/>
            <p:cNvSpPr txBox="true"/>
            <p:nvPr/>
          </p:nvSpPr>
          <p:spPr>
            <a:xfrm>
              <a:off x="0" y="-47625"/>
              <a:ext cx="2054089" cy="170055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0" y="8790247"/>
            <a:ext cx="778614" cy="1496753"/>
            <a:chOff x="0" y="0"/>
            <a:chExt cx="205067" cy="394207"/>
          </a:xfrm>
        </p:grpSpPr>
        <p:sp>
          <p:nvSpPr>
            <p:cNvPr name="Freeform 6" id="6"/>
            <p:cNvSpPr/>
            <p:nvPr/>
          </p:nvSpPr>
          <p:spPr>
            <a:xfrm flipH="false" flipV="false" rot="0">
              <a:off x="0" y="0"/>
              <a:ext cx="205067" cy="394207"/>
            </a:xfrm>
            <a:custGeom>
              <a:avLst/>
              <a:gdLst/>
              <a:ahLst/>
              <a:cxnLst/>
              <a:rect r="r" b="b" t="t" l="l"/>
              <a:pathLst>
                <a:path h="394207" w="205067">
                  <a:moveTo>
                    <a:pt x="0" y="0"/>
                  </a:moveTo>
                  <a:lnTo>
                    <a:pt x="205067" y="0"/>
                  </a:lnTo>
                  <a:lnTo>
                    <a:pt x="205067" y="394207"/>
                  </a:lnTo>
                  <a:lnTo>
                    <a:pt x="0" y="394207"/>
                  </a:lnTo>
                  <a:close/>
                </a:path>
              </a:pathLst>
            </a:custGeom>
            <a:solidFill>
              <a:srgbClr val="17726D"/>
            </a:solidFill>
          </p:spPr>
        </p:sp>
        <p:sp>
          <p:nvSpPr>
            <p:cNvPr name="TextBox 7" id="7"/>
            <p:cNvSpPr txBox="true"/>
            <p:nvPr/>
          </p:nvSpPr>
          <p:spPr>
            <a:xfrm>
              <a:off x="0" y="-47625"/>
              <a:ext cx="205067" cy="441832"/>
            </a:xfrm>
            <a:prstGeom prst="rect">
              <a:avLst/>
            </a:prstGeom>
          </p:spPr>
          <p:txBody>
            <a:bodyPr anchor="ctr" rtlCol="false" tIns="50800" lIns="50800" bIns="50800" rIns="50800"/>
            <a:lstStyle/>
            <a:p>
              <a:pPr algn="ctr">
                <a:lnSpc>
                  <a:spcPts val="2479"/>
                </a:lnSpc>
              </a:pPr>
            </a:p>
          </p:txBody>
        </p:sp>
      </p:grpSp>
      <p:sp>
        <p:nvSpPr>
          <p:cNvPr name="AutoShape 8" id="8"/>
          <p:cNvSpPr/>
          <p:nvPr/>
        </p:nvSpPr>
        <p:spPr>
          <a:xfrm flipV="true">
            <a:off x="1359021" y="2418387"/>
            <a:ext cx="1858299" cy="0"/>
          </a:xfrm>
          <a:prstGeom prst="line">
            <a:avLst/>
          </a:prstGeom>
          <a:ln cap="flat" w="76200">
            <a:solidFill>
              <a:srgbClr val="EAE4D2"/>
            </a:solidFill>
            <a:prstDash val="solid"/>
            <a:headEnd type="none" len="sm" w="sm"/>
            <a:tailEnd type="none" len="sm" w="sm"/>
          </a:ln>
        </p:spPr>
      </p:sp>
      <p:pic>
        <p:nvPicPr>
          <p:cNvPr name="Picture 9" id="9"/>
          <p:cNvPicPr>
            <a:picLocks noChangeAspect="true"/>
          </p:cNvPicPr>
          <p:nvPr/>
        </p:nvPicPr>
        <p:blipFill>
          <a:blip r:embed="rId2"/>
          <a:stretch>
            <a:fillRect/>
          </a:stretch>
        </p:blipFill>
        <p:spPr>
          <a:xfrm rot="0">
            <a:off x="8654328" y="-90030"/>
            <a:ext cx="9387242" cy="6444425"/>
          </a:xfrm>
          <a:prstGeom prst="rect">
            <a:avLst/>
          </a:prstGeom>
        </p:spPr>
      </p:pic>
      <p:grpSp>
        <p:nvGrpSpPr>
          <p:cNvPr name="Group 10" id="10"/>
          <p:cNvGrpSpPr/>
          <p:nvPr/>
        </p:nvGrpSpPr>
        <p:grpSpPr>
          <a:xfrm rot="0">
            <a:off x="778614" y="6275956"/>
            <a:ext cx="7799121" cy="4011044"/>
            <a:chOff x="0" y="0"/>
            <a:chExt cx="10398828" cy="5348058"/>
          </a:xfrm>
        </p:grpSpPr>
        <p:pic>
          <p:nvPicPr>
            <p:cNvPr name="Picture 11" id="11"/>
            <p:cNvPicPr>
              <a:picLocks noChangeAspect="true"/>
            </p:cNvPicPr>
            <p:nvPr/>
          </p:nvPicPr>
          <p:blipFill>
            <a:blip r:embed="rId3"/>
            <a:srcRect l="0" t="6781" r="0" b="6781"/>
            <a:stretch>
              <a:fillRect/>
            </a:stretch>
          </p:blipFill>
          <p:spPr>
            <a:xfrm flipH="false" flipV="false">
              <a:off x="0" y="0"/>
              <a:ext cx="10398828" cy="5348058"/>
            </a:xfrm>
            <a:prstGeom prst="rect">
              <a:avLst/>
            </a:prstGeom>
          </p:spPr>
        </p:pic>
      </p:grpSp>
      <p:grpSp>
        <p:nvGrpSpPr>
          <p:cNvPr name="Group 12" id="12"/>
          <p:cNvGrpSpPr/>
          <p:nvPr/>
        </p:nvGrpSpPr>
        <p:grpSpPr>
          <a:xfrm rot="0">
            <a:off x="9436598" y="6556539"/>
            <a:ext cx="738460" cy="73846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5" id="15"/>
          <p:cNvGrpSpPr/>
          <p:nvPr/>
        </p:nvGrpSpPr>
        <p:grpSpPr>
          <a:xfrm rot="0">
            <a:off x="9436598" y="7809441"/>
            <a:ext cx="738460" cy="73846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B08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8" id="18"/>
          <p:cNvGrpSpPr/>
          <p:nvPr/>
        </p:nvGrpSpPr>
        <p:grpSpPr>
          <a:xfrm rot="0">
            <a:off x="9436598" y="9062343"/>
            <a:ext cx="738460" cy="73846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21" id="21"/>
          <p:cNvSpPr txBox="true"/>
          <p:nvPr/>
        </p:nvSpPr>
        <p:spPr>
          <a:xfrm rot="0">
            <a:off x="1359021" y="562269"/>
            <a:ext cx="6543494" cy="984885"/>
          </a:xfrm>
          <a:prstGeom prst="rect">
            <a:avLst/>
          </a:prstGeom>
        </p:spPr>
        <p:txBody>
          <a:bodyPr anchor="t" rtlCol="false" tIns="0" lIns="0" bIns="0" rIns="0">
            <a:spAutoFit/>
          </a:bodyPr>
          <a:lstStyle/>
          <a:p>
            <a:pPr algn="l">
              <a:lnSpc>
                <a:spcPts val="7560"/>
              </a:lnSpc>
            </a:pPr>
            <a:r>
              <a:rPr lang="en-US" sz="7200">
                <a:solidFill>
                  <a:srgbClr val="FFFFFF"/>
                </a:solidFill>
                <a:latin typeface="Inter Bold"/>
                <a:ea typeface="Inter Bold"/>
                <a:cs typeface="Inter Bold"/>
                <a:sym typeface="Inter Bold"/>
              </a:rPr>
              <a:t>STATISTIC</a:t>
            </a:r>
          </a:p>
        </p:txBody>
      </p:sp>
      <p:sp>
        <p:nvSpPr>
          <p:cNvPr name="TextBox 22" id="22"/>
          <p:cNvSpPr txBox="true"/>
          <p:nvPr/>
        </p:nvSpPr>
        <p:spPr>
          <a:xfrm rot="0">
            <a:off x="1368546" y="1556679"/>
            <a:ext cx="6533969" cy="396240"/>
          </a:xfrm>
          <a:prstGeom prst="rect">
            <a:avLst/>
          </a:prstGeom>
        </p:spPr>
        <p:txBody>
          <a:bodyPr anchor="t" rtlCol="false" tIns="0" lIns="0" bIns="0" rIns="0">
            <a:spAutoFit/>
          </a:bodyPr>
          <a:lstStyle/>
          <a:p>
            <a:pPr algn="l" marL="0" indent="0" lvl="0">
              <a:lnSpc>
                <a:spcPts val="3359"/>
              </a:lnSpc>
            </a:pPr>
            <a:r>
              <a:rPr lang="en-US" sz="2400" spc="177">
                <a:solidFill>
                  <a:srgbClr val="FFFFFF"/>
                </a:solidFill>
                <a:latin typeface="Open Sans Semi-Bold"/>
                <a:ea typeface="Open Sans Semi-Bold"/>
                <a:cs typeface="Open Sans Semi-Bold"/>
                <a:sym typeface="Open Sans Semi-Bold"/>
              </a:rPr>
              <a:t>CLIENT’S SATISFACTION</a:t>
            </a:r>
          </a:p>
        </p:txBody>
      </p:sp>
      <p:sp>
        <p:nvSpPr>
          <p:cNvPr name="TextBox 23" id="23"/>
          <p:cNvSpPr txBox="true"/>
          <p:nvPr/>
        </p:nvSpPr>
        <p:spPr>
          <a:xfrm rot="0">
            <a:off x="1368546" y="3021965"/>
            <a:ext cx="6533969" cy="2550160"/>
          </a:xfrm>
          <a:prstGeom prst="rect">
            <a:avLst/>
          </a:prstGeom>
        </p:spPr>
        <p:txBody>
          <a:bodyPr anchor="t" rtlCol="false" tIns="0" lIns="0" bIns="0" rIns="0">
            <a:spAutoFit/>
          </a:bodyPr>
          <a:lstStyle/>
          <a:p>
            <a:pPr algn="just" marL="0" indent="0" lvl="0">
              <a:lnSpc>
                <a:spcPts val="3410"/>
              </a:lnSpc>
            </a:pPr>
            <a:r>
              <a:rPr lang="en-US" sz="2200">
                <a:solidFill>
                  <a:srgbClr val="FFFFFF"/>
                </a:solidFill>
                <a:latin typeface="Open Sans"/>
                <a:ea typeface="Open Sans"/>
                <a:cs typeface="Open Sans"/>
                <a:sym typeface="Open Sans"/>
              </a:rPr>
              <a:t>At the heart of our success lies the unwavering satisfaction of our clients. We take pride in fostering lasting partnerships, consistently exceeding expectations, and delivering results that not only meet but surpass the unique objectives of each client we serve.</a:t>
            </a:r>
          </a:p>
        </p:txBody>
      </p:sp>
      <p:sp>
        <p:nvSpPr>
          <p:cNvPr name="TextBox 24" id="24"/>
          <p:cNvSpPr txBox="true"/>
          <p:nvPr/>
        </p:nvSpPr>
        <p:spPr>
          <a:xfrm rot="0">
            <a:off x="10435473" y="6518439"/>
            <a:ext cx="6823827" cy="763270"/>
          </a:xfrm>
          <a:prstGeom prst="rect">
            <a:avLst/>
          </a:prstGeom>
        </p:spPr>
        <p:txBody>
          <a:bodyPr anchor="t" rtlCol="false" tIns="0" lIns="0" bIns="0" rIns="0">
            <a:spAutoFit/>
          </a:bodyPr>
          <a:lstStyle/>
          <a:p>
            <a:pPr algn="just" marL="0" indent="0" lvl="0">
              <a:lnSpc>
                <a:spcPts val="3080"/>
              </a:lnSpc>
            </a:pPr>
            <a:r>
              <a:rPr lang="en-US" sz="2200">
                <a:solidFill>
                  <a:srgbClr val="000000"/>
                </a:solidFill>
                <a:latin typeface="Open Sans"/>
                <a:ea typeface="Open Sans"/>
                <a:cs typeface="Open Sans"/>
                <a:sym typeface="Open Sans"/>
              </a:rPr>
              <a:t>From brand positioning and messaging to visual identity, we guide you through every step.</a:t>
            </a:r>
          </a:p>
        </p:txBody>
      </p:sp>
      <p:grpSp>
        <p:nvGrpSpPr>
          <p:cNvPr name="Group 25" id="25"/>
          <p:cNvGrpSpPr/>
          <p:nvPr/>
        </p:nvGrpSpPr>
        <p:grpSpPr>
          <a:xfrm rot="0">
            <a:off x="15357705" y="7637029"/>
            <a:ext cx="4136867" cy="413686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28" id="28"/>
          <p:cNvSpPr txBox="true"/>
          <p:nvPr/>
        </p:nvSpPr>
        <p:spPr>
          <a:xfrm rot="0">
            <a:off x="10435473" y="7771341"/>
            <a:ext cx="6823827" cy="763270"/>
          </a:xfrm>
          <a:prstGeom prst="rect">
            <a:avLst/>
          </a:prstGeom>
        </p:spPr>
        <p:txBody>
          <a:bodyPr anchor="t" rtlCol="false" tIns="0" lIns="0" bIns="0" rIns="0">
            <a:spAutoFit/>
          </a:bodyPr>
          <a:lstStyle/>
          <a:p>
            <a:pPr algn="just" marL="0" indent="0" lvl="0">
              <a:lnSpc>
                <a:spcPts val="3080"/>
              </a:lnSpc>
            </a:pPr>
            <a:r>
              <a:rPr lang="en-US" sz="2200">
                <a:solidFill>
                  <a:srgbClr val="000000"/>
                </a:solidFill>
                <a:latin typeface="Open Sans"/>
                <a:ea typeface="Open Sans"/>
                <a:cs typeface="Open Sans"/>
                <a:sym typeface="Open Sans"/>
              </a:rPr>
              <a:t>Navigate the path to increased sales with our insightful report and offering a strategic roadmap.</a:t>
            </a:r>
          </a:p>
        </p:txBody>
      </p:sp>
      <p:sp>
        <p:nvSpPr>
          <p:cNvPr name="TextBox 29" id="29"/>
          <p:cNvSpPr txBox="true"/>
          <p:nvPr/>
        </p:nvSpPr>
        <p:spPr>
          <a:xfrm rot="0">
            <a:off x="10435473" y="9020386"/>
            <a:ext cx="6823827" cy="763270"/>
          </a:xfrm>
          <a:prstGeom prst="rect">
            <a:avLst/>
          </a:prstGeom>
        </p:spPr>
        <p:txBody>
          <a:bodyPr anchor="t" rtlCol="false" tIns="0" lIns="0" bIns="0" rIns="0">
            <a:spAutoFit/>
          </a:bodyPr>
          <a:lstStyle/>
          <a:p>
            <a:pPr algn="just" marL="0" indent="0" lvl="0">
              <a:lnSpc>
                <a:spcPts val="3080"/>
              </a:lnSpc>
            </a:pPr>
            <a:r>
              <a:rPr lang="en-US" sz="2200">
                <a:solidFill>
                  <a:srgbClr val="000000"/>
                </a:solidFill>
                <a:latin typeface="Open Sans"/>
                <a:ea typeface="Open Sans"/>
                <a:cs typeface="Open Sans"/>
                <a:sym typeface="Open Sans"/>
              </a:rPr>
              <a:t>Amplify your revenue streams, engage customers, and unlock the full potential of your business.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DAGMJZ8dzK8</dc:identifier>
  <dcterms:modified xsi:type="dcterms:W3CDTF">2011-08-01T06:04:30Z</dcterms:modified>
  <cp:revision>1</cp:revision>
  <dc:title>White Green Simple and Professional Business Pitch Deck Presentation</dc:title>
</cp:coreProperties>
</file>